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1284" r:id="rId6"/>
    <p:sldId id="1285" r:id="rId7"/>
    <p:sldId id="1168" r:id="rId8"/>
    <p:sldId id="1286" r:id="rId9"/>
    <p:sldId id="1166" r:id="rId10"/>
    <p:sldId id="1287" r:id="rId11"/>
    <p:sldId id="1178" r:id="rId12"/>
    <p:sldId id="1291" r:id="rId13"/>
    <p:sldId id="1292" r:id="rId14"/>
    <p:sldId id="1293" r:id="rId15"/>
    <p:sldId id="1294" r:id="rId16"/>
    <p:sldId id="1295" r:id="rId17"/>
    <p:sldId id="1297" r:id="rId18"/>
    <p:sldId id="1299" r:id="rId19"/>
    <p:sldId id="1296" r:id="rId20"/>
    <p:sldId id="1180" r:id="rId21"/>
    <p:sldId id="302" r:id="rId22"/>
    <p:sldId id="1300" r:id="rId23"/>
  </p:sldIdLst>
  <p:sldSz cx="9144000" cy="6858000" type="screen4x3"/>
  <p:notesSz cx="7023100" cy="9309100"/>
  <p:defaultTextStyle>
    <a:defPPr>
      <a:defRPr lang="en-US"/>
    </a:defPPr>
    <a:lvl1pPr marL="0" algn="l" defTabSz="456791" rtl="0" eaLnBrk="1" latinLnBrk="0" hangingPunct="1">
      <a:defRPr sz="18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SON, JORDAN L Capt USAF AFPC AFPC/DPFFP" initials="SJLCUAA" lastIdx="5" clrIdx="0">
    <p:extLst>
      <p:ext uri="{19B8F6BF-5375-455C-9EA6-DF929625EA0E}">
        <p15:presenceInfo xmlns:p15="http://schemas.microsoft.com/office/powerpoint/2012/main" userId="S-1-5-21-1271409858-1095883707-2794662393-4163109" providerId="AD"/>
      </p:ext>
    </p:extLst>
  </p:cmAuthor>
  <p:cmAuthor id="2" name="Jill Antonishak" initials="JA" lastIdx="6" clrIdx="1">
    <p:extLst>
      <p:ext uri="{19B8F6BF-5375-455C-9EA6-DF929625EA0E}">
        <p15:presenceInfo xmlns:p15="http://schemas.microsoft.com/office/powerpoint/2012/main" userId="Jill Antonish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46"/>
    <a:srgbClr val="339900"/>
    <a:srgbClr val="489E3F"/>
    <a:srgbClr val="00CD00"/>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18" autoAdjust="0"/>
    <p:restoredTop sz="71267" autoAdjust="0"/>
  </p:normalViewPr>
  <p:slideViewPr>
    <p:cSldViewPr snapToGrid="0" snapToObjects="1">
      <p:cViewPr varScale="1">
        <p:scale>
          <a:sx n="74" d="100"/>
          <a:sy n="74" d="100"/>
        </p:scale>
        <p:origin x="474" y="60"/>
      </p:cViewPr>
      <p:guideLst>
        <p:guide orient="horz" pos="2160"/>
        <p:guide pos="2880"/>
      </p:guideLst>
    </p:cSldViewPr>
  </p:slideViewPr>
  <p:outlineViewPr>
    <p:cViewPr>
      <p:scale>
        <a:sx n="33" d="100"/>
        <a:sy n="33" d="100"/>
      </p:scale>
      <p:origin x="0" y="-41320"/>
    </p:cViewPr>
  </p:outlineViewPr>
  <p:notesTextViewPr>
    <p:cViewPr>
      <p:scale>
        <a:sx n="100" d="100"/>
        <a:sy n="100" d="100"/>
      </p:scale>
      <p:origin x="0" y="0"/>
    </p:cViewPr>
  </p:notesTextViewPr>
  <p:sorterViewPr>
    <p:cViewPr>
      <p:scale>
        <a:sx n="66" d="100"/>
        <a:sy n="66" d="100"/>
      </p:scale>
      <p:origin x="0" y="27760"/>
    </p:cViewPr>
  </p:sorterViewPr>
  <p:notesViewPr>
    <p:cSldViewPr snapToGrid="0" snapToObjects="1">
      <p:cViewPr varScale="1">
        <p:scale>
          <a:sx n="73" d="100"/>
          <a:sy n="73" d="100"/>
        </p:scale>
        <p:origin x="2184" y="20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Values-based</c:v>
                </c:pt>
              </c:strCache>
            </c:strRef>
          </c:tx>
          <c:invertIfNegative val="0"/>
          <c:dLbls>
            <c:dLbl>
              <c:idx val="0"/>
              <c:layout/>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3E5-4941-89CC-31446EC30D9E}"/>
                </c:ext>
              </c:extLst>
            </c:dLbl>
            <c:spPr>
              <a:noFill/>
              <a:ln>
                <a:noFill/>
              </a:ln>
              <a:effectLst/>
            </c:spPr>
            <c:txPr>
              <a:bodyPr/>
              <a:lstStyle/>
              <a:p>
                <a:pPr>
                  <a:defRPr sz="2400"/>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Weight loss</c:v>
                </c:pt>
              </c:strCache>
            </c:strRef>
          </c:cat>
          <c:val>
            <c:numRef>
              <c:f>Sheet1!$B$2</c:f>
              <c:numCache>
                <c:formatCode>General</c:formatCode>
                <c:ptCount val="1"/>
                <c:pt idx="0">
                  <c:v>-3.41</c:v>
                </c:pt>
              </c:numCache>
            </c:numRef>
          </c:val>
          <c:extLst>
            <c:ext xmlns:c16="http://schemas.microsoft.com/office/drawing/2014/chart" uri="{C3380CC4-5D6E-409C-BE32-E72D297353CC}">
              <c16:uniqueId val="{00000001-43E5-4941-89CC-31446EC30D9E}"/>
            </c:ext>
          </c:extLst>
        </c:ser>
        <c:ser>
          <c:idx val="1"/>
          <c:order val="1"/>
          <c:tx>
            <c:strRef>
              <c:f>Sheet1!$C$1</c:f>
              <c:strCache>
                <c:ptCount val="1"/>
                <c:pt idx="0">
                  <c:v>Not values-based</c:v>
                </c:pt>
              </c:strCache>
            </c:strRef>
          </c:tx>
          <c:invertIfNegative val="0"/>
          <c:dLbls>
            <c:dLbl>
              <c:idx val="0"/>
              <c:layout/>
              <c:tx>
                <c:rich>
                  <a:bodyPr/>
                  <a:lstStyle/>
                  <a:p>
                    <a:r>
                      <a:rPr lang="en-US" sz="2400" dirty="0"/>
                      <a:t>+2.76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3E5-4941-89CC-31446EC30D9E}"/>
                </c:ext>
              </c:extLst>
            </c:dLbl>
            <c:spPr>
              <a:noFill/>
              <a:ln>
                <a:noFill/>
              </a:ln>
              <a:effectLst/>
            </c:spPr>
            <c:txPr>
              <a:bodyPr/>
              <a:lstStyle/>
              <a:p>
                <a:pPr>
                  <a:defRPr sz="2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Weight loss</c:v>
                </c:pt>
              </c:strCache>
            </c:strRef>
          </c:cat>
          <c:val>
            <c:numRef>
              <c:f>Sheet1!$C$2</c:f>
              <c:numCache>
                <c:formatCode>General</c:formatCode>
                <c:ptCount val="1"/>
                <c:pt idx="0">
                  <c:v>2.76</c:v>
                </c:pt>
              </c:numCache>
            </c:numRef>
          </c:val>
          <c:extLst>
            <c:ext xmlns:c16="http://schemas.microsoft.com/office/drawing/2014/chart" uri="{C3380CC4-5D6E-409C-BE32-E72D297353CC}">
              <c16:uniqueId val="{00000003-43E5-4941-89CC-31446EC30D9E}"/>
            </c:ext>
          </c:extLst>
        </c:ser>
        <c:dLbls>
          <c:showLegendKey val="0"/>
          <c:showVal val="0"/>
          <c:showCatName val="0"/>
          <c:showSerName val="0"/>
          <c:showPercent val="0"/>
          <c:showBubbleSize val="0"/>
        </c:dLbls>
        <c:gapWidth val="150"/>
        <c:axId val="1840964976"/>
        <c:axId val="1840962976"/>
      </c:barChart>
      <c:catAx>
        <c:axId val="1840964976"/>
        <c:scaling>
          <c:orientation val="minMax"/>
        </c:scaling>
        <c:delete val="1"/>
        <c:axPos val="b"/>
        <c:numFmt formatCode="General" sourceLinked="0"/>
        <c:majorTickMark val="out"/>
        <c:minorTickMark val="none"/>
        <c:tickLblPos val="nextTo"/>
        <c:crossAx val="1840962976"/>
        <c:crosses val="autoZero"/>
        <c:auto val="1"/>
        <c:lblAlgn val="ctr"/>
        <c:lblOffset val="100"/>
        <c:noMultiLvlLbl val="0"/>
      </c:catAx>
      <c:valAx>
        <c:axId val="1840962976"/>
        <c:scaling>
          <c:orientation val="minMax"/>
        </c:scaling>
        <c:delete val="0"/>
        <c:axPos val="l"/>
        <c:majorGridlines/>
        <c:title>
          <c:tx>
            <c:rich>
              <a:bodyPr rot="-5400000" vert="horz"/>
              <a:lstStyle/>
              <a:p>
                <a:pPr>
                  <a:defRPr/>
                </a:pPr>
                <a:r>
                  <a:rPr lang="en-US" dirty="0"/>
                  <a:t>Average</a:t>
                </a:r>
                <a:r>
                  <a:rPr lang="en-US" baseline="0" dirty="0"/>
                  <a:t> w</a:t>
                </a:r>
                <a:r>
                  <a:rPr lang="en-US" dirty="0"/>
                  <a:t>eight</a:t>
                </a:r>
                <a:r>
                  <a:rPr lang="en-US" baseline="0" dirty="0"/>
                  <a:t> loss in pounds</a:t>
                </a:r>
                <a:endParaRPr lang="en-US" dirty="0"/>
              </a:p>
            </c:rich>
          </c:tx>
          <c:layout/>
          <c:overlay val="0"/>
        </c:title>
        <c:numFmt formatCode="General" sourceLinked="1"/>
        <c:majorTickMark val="out"/>
        <c:minorTickMark val="none"/>
        <c:tickLblPos val="nextTo"/>
        <c:crossAx val="1840964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2" tIns="46656" rIns="93312" bIns="46656" rtlCol="0"/>
          <a:lstStyle>
            <a:lvl1pPr algn="l">
              <a:defRPr sz="1300"/>
            </a:lvl1pPr>
          </a:lstStyle>
          <a:p>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2" tIns="46656" rIns="93312" bIns="46656" rtlCol="0" anchor="b"/>
          <a:lstStyle>
            <a:lvl1pPr algn="l">
              <a:defRPr sz="1300"/>
            </a:lvl1pPr>
          </a:lstStyle>
          <a:p>
            <a:r>
              <a:rPr lang="en-US" dirty="0"/>
              <a:t>(c) TechWerks 2015</a:t>
            </a:r>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2" tIns="46656" rIns="93312" bIns="46656" rtlCol="0" anchor="b"/>
          <a:lstStyle>
            <a:lvl1pPr algn="r">
              <a:defRPr sz="1300"/>
            </a:lvl1pPr>
          </a:lstStyle>
          <a:p>
            <a:fld id="{2146BD92-CDB7-F84E-ADDD-DE982E8948C8}" type="slidenum">
              <a:rPr lang="en-US" smtClean="0"/>
              <a:pPr/>
              <a:t>‹#›</a:t>
            </a:fld>
            <a:endParaRPr lang="en-US" dirty="0"/>
          </a:p>
        </p:txBody>
      </p:sp>
    </p:spTree>
    <p:extLst>
      <p:ext uri="{BB962C8B-B14F-4D97-AF65-F5344CB8AC3E}">
        <p14:creationId xmlns:p14="http://schemas.microsoft.com/office/powerpoint/2010/main" val="411089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49250" y="338138"/>
            <a:ext cx="3646488" cy="2735262"/>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367310" y="3199401"/>
            <a:ext cx="3610821" cy="5920070"/>
          </a:xfrm>
          <a:prstGeom prst="rect">
            <a:avLst/>
          </a:prstGeom>
        </p:spPr>
        <p:txBody>
          <a:bodyPr vert="horz" lIns="93312" tIns="46656" rIns="93312" bIns="4665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300"/>
            </a:lvl1pPr>
          </a:lstStyle>
          <a:p>
            <a:fld id="{EB05526C-738D-AB45-8E3C-942B59565119}" type="slidenum">
              <a:rPr lang="en-US" smtClean="0"/>
              <a:pPr/>
              <a:t>‹#›</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55302746"/>
              </p:ext>
            </p:extLst>
          </p:nvPr>
        </p:nvGraphicFramePr>
        <p:xfrm>
          <a:off x="4198593" y="338311"/>
          <a:ext cx="2519517" cy="8781160"/>
        </p:xfrm>
        <a:graphic>
          <a:graphicData uri="http://schemas.openxmlformats.org/drawingml/2006/table">
            <a:tbl>
              <a:tblPr firstRow="1" bandRow="1">
                <a:tableStyleId>{5C22544A-7EE6-4342-B048-85BDC9FD1C3A}</a:tableStyleId>
              </a:tblPr>
              <a:tblGrid>
                <a:gridCol w="2519517">
                  <a:extLst>
                    <a:ext uri="{9D8B030D-6E8A-4147-A177-3AD203B41FA5}">
                      <a16:colId xmlns:a16="http://schemas.microsoft.com/office/drawing/2014/main" val="20000"/>
                    </a:ext>
                  </a:extLst>
                </a:gridCol>
              </a:tblGrid>
              <a:tr h="8781160">
                <a:tc>
                  <a:txBody>
                    <a:bodyPr/>
                    <a:lstStyle/>
                    <a:p>
                      <a:r>
                        <a:rPr lang="en-US" sz="1300" dirty="0">
                          <a:solidFill>
                            <a:schemeClr val="tx1"/>
                          </a:solidFill>
                          <a:latin typeface="Cambria"/>
                          <a:cs typeface="Cambria"/>
                        </a:rPr>
                        <a:t>Notes</a:t>
                      </a:r>
                      <a:r>
                        <a:rPr lang="en-US" sz="1300" baseline="0" dirty="0">
                          <a:solidFill>
                            <a:schemeClr val="tx1"/>
                          </a:solidFill>
                          <a:latin typeface="Cambria"/>
                          <a:cs typeface="Cambria"/>
                        </a:rPr>
                        <a:t>:</a:t>
                      </a:r>
                      <a:endParaRPr lang="en-US" sz="1300" dirty="0">
                        <a:solidFill>
                          <a:schemeClr val="tx1"/>
                        </a:solidFill>
                        <a:latin typeface="Cambria"/>
                        <a:cs typeface="Cambria"/>
                      </a:endParaRPr>
                    </a:p>
                  </a:txBody>
                  <a:tcPr marL="93641" marR="93641" marT="46546" marB="46546">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7885971"/>
      </p:ext>
    </p:extLst>
  </p:cSld>
  <p:clrMap bg1="lt1" tx1="dk1" bg2="lt2" tx2="dk2" accent1="accent1" accent2="accent2" accent3="accent3" accent4="accent4" accent5="accent5" accent6="accent6" hlink="hlink" folHlink="folHlink"/>
  <p:hf hdr="0" dt="0"/>
  <p:notesStyle>
    <a:lvl1pPr marL="0" algn="l" defTabSz="456791" rtl="0" eaLnBrk="1" latinLnBrk="0" hangingPunct="1">
      <a:defRPr sz="1000" kern="1200">
        <a:solidFill>
          <a:schemeClr val="tx1"/>
        </a:solidFill>
        <a:latin typeface="+mn-lt"/>
        <a:ea typeface="+mn-ea"/>
        <a:cs typeface="+mn-cs"/>
      </a:defRPr>
    </a:lvl1pPr>
    <a:lvl2pPr marL="456791" algn="l" defTabSz="456791" rtl="0" eaLnBrk="1" latinLnBrk="0" hangingPunct="1">
      <a:defRPr sz="1000" kern="1200">
        <a:solidFill>
          <a:schemeClr val="tx1"/>
        </a:solidFill>
        <a:latin typeface="+mn-lt"/>
        <a:ea typeface="+mn-ea"/>
        <a:cs typeface="+mn-cs"/>
      </a:defRPr>
    </a:lvl2pPr>
    <a:lvl3pPr marL="913586" algn="l" defTabSz="456791" rtl="0" eaLnBrk="1" latinLnBrk="0" hangingPunct="1">
      <a:defRPr sz="1000" kern="1200">
        <a:solidFill>
          <a:schemeClr val="tx1"/>
        </a:solidFill>
        <a:latin typeface="+mn-lt"/>
        <a:ea typeface="+mn-ea"/>
        <a:cs typeface="+mn-cs"/>
      </a:defRPr>
    </a:lvl3pPr>
    <a:lvl4pPr marL="1370375" algn="l" defTabSz="456791" rtl="0" eaLnBrk="1" latinLnBrk="0" hangingPunct="1">
      <a:defRPr sz="1000" kern="1200">
        <a:solidFill>
          <a:schemeClr val="tx1"/>
        </a:solidFill>
        <a:latin typeface="+mn-lt"/>
        <a:ea typeface="+mn-ea"/>
        <a:cs typeface="+mn-cs"/>
      </a:defRPr>
    </a:lvl4pPr>
    <a:lvl5pPr marL="1827170" algn="l" defTabSz="456791" rtl="0" eaLnBrk="1" latinLnBrk="0" hangingPunct="1">
      <a:defRPr sz="1000" kern="1200">
        <a:solidFill>
          <a:schemeClr val="tx1"/>
        </a:solidFill>
        <a:latin typeface="+mn-lt"/>
        <a:ea typeface="+mn-ea"/>
        <a:cs typeface="+mn-cs"/>
      </a:defRPr>
    </a:lvl5pPr>
    <a:lvl6pPr marL="2283964" algn="l" defTabSz="456791" rtl="0" eaLnBrk="1" latinLnBrk="0" hangingPunct="1">
      <a:defRPr sz="1200" kern="1200">
        <a:solidFill>
          <a:schemeClr val="tx1"/>
        </a:solidFill>
        <a:latin typeface="+mn-lt"/>
        <a:ea typeface="+mn-ea"/>
        <a:cs typeface="+mn-cs"/>
      </a:defRPr>
    </a:lvl6pPr>
    <a:lvl7pPr marL="2740758" algn="l" defTabSz="456791" rtl="0" eaLnBrk="1" latinLnBrk="0" hangingPunct="1">
      <a:defRPr sz="1200" kern="1200">
        <a:solidFill>
          <a:schemeClr val="tx1"/>
        </a:solidFill>
        <a:latin typeface="+mn-lt"/>
        <a:ea typeface="+mn-ea"/>
        <a:cs typeface="+mn-cs"/>
      </a:defRPr>
    </a:lvl7pPr>
    <a:lvl8pPr marL="3197549" algn="l" defTabSz="456791" rtl="0" eaLnBrk="1" latinLnBrk="0" hangingPunct="1">
      <a:defRPr sz="1200" kern="1200">
        <a:solidFill>
          <a:schemeClr val="tx1"/>
        </a:solidFill>
        <a:latin typeface="+mn-lt"/>
        <a:ea typeface="+mn-ea"/>
        <a:cs typeface="+mn-cs"/>
      </a:defRPr>
    </a:lvl8pPr>
    <a:lvl9pPr marL="3654343" algn="l" defTabSz="456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r>
              <a:rPr lang="en-US" b="1" dirty="0"/>
              <a:t>Physical Resilience: (35 minutes)</a:t>
            </a:r>
            <a:endParaRPr lang="en-US" dirty="0"/>
          </a:p>
          <a:p>
            <a:pPr marL="220679" indent="-220679">
              <a:buFont typeface="+mj-lt"/>
              <a:buAutoNum type="arabicParenR"/>
            </a:pPr>
            <a:r>
              <a:rPr lang="en-US" dirty="0"/>
              <a:t>Background (2-3 minutes)</a:t>
            </a:r>
          </a:p>
          <a:p>
            <a:pPr marL="220679" indent="-220679">
              <a:buFont typeface="+mj-lt"/>
              <a:buAutoNum type="arabicParenR"/>
            </a:pPr>
            <a:r>
              <a:rPr lang="en-US" dirty="0"/>
              <a:t>Discussion of relationship between physical and mental resilience (5 minutes)</a:t>
            </a:r>
          </a:p>
          <a:p>
            <a:pPr marL="220679" indent="-220679">
              <a:buFont typeface="+mj-lt"/>
              <a:buAutoNum type="arabicParenR"/>
            </a:pPr>
            <a:r>
              <a:rPr lang="en-US" dirty="0"/>
              <a:t>How mental and physical resilience influence each other (4 minutes)</a:t>
            </a:r>
          </a:p>
          <a:p>
            <a:pPr marL="220679" indent="-220679">
              <a:buFont typeface="+mj-lt"/>
              <a:buAutoNum type="arabicParenR"/>
            </a:pPr>
            <a:r>
              <a:rPr lang="en-US" dirty="0"/>
              <a:t>Making healthy choices and avoiding shortcuts (2-3 minutes)</a:t>
            </a:r>
          </a:p>
          <a:p>
            <a:pPr marL="220679" indent="-220679">
              <a:buFont typeface="+mj-lt"/>
              <a:buAutoNum type="arabicParenR"/>
            </a:pPr>
            <a:r>
              <a:rPr lang="en-US" dirty="0"/>
              <a:t>Focus on sleep (5-10 minutes)</a:t>
            </a:r>
          </a:p>
          <a:p>
            <a:pPr marL="220679" indent="-220679">
              <a:buFont typeface="+mj-lt"/>
              <a:buAutoNum type="arabicParenR"/>
            </a:pPr>
            <a:r>
              <a:rPr lang="en-US" dirty="0"/>
              <a:t>Strengthen Physical Resilience Activity set up and debrief (10 minutes)</a:t>
            </a:r>
          </a:p>
          <a:p>
            <a:pPr marL="220679" indent="-220679">
              <a:buFont typeface="+mj-lt"/>
              <a:buAutoNum type="arabicParenR"/>
            </a:pPr>
            <a:r>
              <a:rPr lang="en-US" dirty="0"/>
              <a:t>Review, Questions and Wrap-up: (2-3 minutes)</a:t>
            </a: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1</a:t>
            </a:fld>
            <a:endParaRPr lang="en-US" dirty="0"/>
          </a:p>
        </p:txBody>
      </p:sp>
    </p:spTree>
    <p:extLst>
      <p:ext uri="{BB962C8B-B14F-4D97-AF65-F5344CB8AC3E}">
        <p14:creationId xmlns:p14="http://schemas.microsoft.com/office/powerpoint/2010/main" val="367491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endParaRPr lang="en-US" dirty="0"/>
          </a:p>
          <a:p>
            <a:pPr marL="165509" indent="-165509">
              <a:buFont typeface="Arial" panose="020B0604020202020204" pitchFamily="34" charset="0"/>
              <a:buChar char="•"/>
            </a:pPr>
            <a:r>
              <a:rPr lang="en-US" dirty="0"/>
              <a:t>All that is possible if you get the amount of sleep you need.  But, most people report having sleep issues at least once a week, and the Centers for Disease Control has called sleep deprivation a public health crisis.</a:t>
            </a:r>
          </a:p>
        </p:txBody>
      </p:sp>
      <p:sp>
        <p:nvSpPr>
          <p:cNvPr id="4" name="Slide Number Placeholder 3"/>
          <p:cNvSpPr>
            <a:spLocks noGrp="1"/>
          </p:cNvSpPr>
          <p:nvPr>
            <p:ph type="sldNum" sz="quarter" idx="5"/>
          </p:nvPr>
        </p:nvSpPr>
        <p:spPr/>
        <p:txBody>
          <a:bodyPr/>
          <a:lstStyle/>
          <a:p>
            <a:fld id="{EB05526C-738D-AB45-8E3C-942B59565119}" type="slidenum">
              <a:rPr lang="en-US" smtClean="0"/>
              <a:pPr/>
              <a:t>10</a:t>
            </a:fld>
            <a:endParaRPr lang="en-US" dirty="0"/>
          </a:p>
        </p:txBody>
      </p:sp>
    </p:spTree>
    <p:extLst>
      <p:ext uri="{BB962C8B-B14F-4D97-AF65-F5344CB8AC3E}">
        <p14:creationId xmlns:p14="http://schemas.microsoft.com/office/powerpoint/2010/main" val="374091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pPr marL="165509" indent="-165509">
              <a:buFont typeface="Arial" panose="020B0604020202020204" pitchFamily="34" charset="0"/>
              <a:buChar char="•"/>
            </a:pPr>
            <a:r>
              <a:rPr lang="en-US" dirty="0"/>
              <a:t>Many of you may have heard that you need eight hours of sleep, but that isn’t the right number for everyone.  You need to find out the right number of hours for you, and the only way to do that is to track your sleep and how well you feel the next day.  We’ve provided a sample worksheet in your participant guide to track your sleep.  Record what time you went to bed and woke up, the number of hours of sleep, and then how you felt the next day.  That will provide some guidance on how many hours of sleep you need.</a:t>
            </a:r>
          </a:p>
          <a:p>
            <a:pPr marL="165509" indent="-165509">
              <a:buFont typeface="Arial" panose="020B0604020202020204" pitchFamily="34" charset="0"/>
              <a:buChar char="•"/>
            </a:pPr>
            <a:r>
              <a:rPr lang="en-US" dirty="0"/>
              <a:t>Researchers also recommend doing to bed and waking up at the same time each day, even weekends, if you can.  If you work shift work, try to maintain a schedule when you can, and then do some catch up sleep as needed.  But, if you work standard hours, stick to a schedule.</a:t>
            </a:r>
          </a:p>
        </p:txBody>
      </p:sp>
      <p:sp>
        <p:nvSpPr>
          <p:cNvPr id="4" name="Slide Number Placeholder 3"/>
          <p:cNvSpPr>
            <a:spLocks noGrp="1"/>
          </p:cNvSpPr>
          <p:nvPr>
            <p:ph type="sldNum" sz="quarter" idx="5"/>
          </p:nvPr>
        </p:nvSpPr>
        <p:spPr/>
        <p:txBody>
          <a:bodyPr/>
          <a:lstStyle/>
          <a:p>
            <a:fld id="{EB05526C-738D-AB45-8E3C-942B59565119}" type="slidenum">
              <a:rPr lang="en-US" smtClean="0"/>
              <a:pPr/>
              <a:t>11</a:t>
            </a:fld>
            <a:endParaRPr lang="en-US" dirty="0"/>
          </a:p>
        </p:txBody>
      </p:sp>
    </p:spTree>
    <p:extLst>
      <p:ext uri="{BB962C8B-B14F-4D97-AF65-F5344CB8AC3E}">
        <p14:creationId xmlns:p14="http://schemas.microsoft.com/office/powerpoint/2010/main" val="1734825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pPr marL="165509" indent="-165509">
              <a:buFont typeface="Arial" panose="020B0604020202020204" pitchFamily="34" charset="0"/>
              <a:buChar char="•"/>
            </a:pPr>
            <a:r>
              <a:rPr lang="en-US" dirty="0"/>
              <a:t>We often look to our phones or tv to help us fall asleep, but they are likely having the opposite effective.  Turn off your screens—television and phone at least 30  minutes before bed.  The blue light that comes from our phones and tv has the same effect as sunlight, so it sends our body mixed messages about what you want to do.</a:t>
            </a:r>
          </a:p>
          <a:p>
            <a:pPr marL="165509" indent="-165509">
              <a:buFont typeface="Arial" panose="020B0604020202020204" pitchFamily="34" charset="0"/>
              <a:buChar char="•"/>
            </a:pPr>
            <a:r>
              <a:rPr lang="en-US" dirty="0"/>
              <a:t>Avoid eating and working out right before bed.  Both activities give you a burst of energy, rather than a calming effect. If you want to work out, try yoga or stretching to calm your body.</a:t>
            </a:r>
          </a:p>
          <a:p>
            <a:pPr marL="165509" indent="-165509">
              <a:buFont typeface="Arial" panose="020B0604020202020204" pitchFamily="34" charset="0"/>
              <a:buChar char="•"/>
            </a:pPr>
            <a:r>
              <a:rPr lang="en-US" dirty="0"/>
              <a:t>Keep your room cool.  Most people keep their room too warm, which can interfere with sleep.</a:t>
            </a:r>
          </a:p>
        </p:txBody>
      </p:sp>
      <p:sp>
        <p:nvSpPr>
          <p:cNvPr id="4" name="Slide Number Placeholder 3"/>
          <p:cNvSpPr>
            <a:spLocks noGrp="1"/>
          </p:cNvSpPr>
          <p:nvPr>
            <p:ph type="sldNum" sz="quarter" idx="5"/>
          </p:nvPr>
        </p:nvSpPr>
        <p:spPr/>
        <p:txBody>
          <a:bodyPr/>
          <a:lstStyle/>
          <a:p>
            <a:fld id="{EB05526C-738D-AB45-8E3C-942B59565119}" type="slidenum">
              <a:rPr lang="en-US" smtClean="0"/>
              <a:pPr/>
              <a:t>12</a:t>
            </a:fld>
            <a:endParaRPr lang="en-US" dirty="0"/>
          </a:p>
        </p:txBody>
      </p:sp>
    </p:spTree>
    <p:extLst>
      <p:ext uri="{BB962C8B-B14F-4D97-AF65-F5344CB8AC3E}">
        <p14:creationId xmlns:p14="http://schemas.microsoft.com/office/powerpoint/2010/main" val="373944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347663"/>
            <a:ext cx="3621088" cy="27162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5526C-738D-AB45-8E3C-942B59565119}" type="slidenum">
              <a:rPr lang="en-US" smtClean="0"/>
              <a:pPr/>
              <a:t>13</a:t>
            </a:fld>
            <a:endParaRPr lang="en-US" dirty="0"/>
          </a:p>
        </p:txBody>
      </p:sp>
    </p:spTree>
    <p:extLst>
      <p:ext uri="{BB962C8B-B14F-4D97-AF65-F5344CB8AC3E}">
        <p14:creationId xmlns:p14="http://schemas.microsoft.com/office/powerpoint/2010/main" val="207024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pPr marL="165509" indent="-165509">
              <a:buFont typeface="Arial" panose="020B0604020202020204" pitchFamily="34" charset="0"/>
              <a:buChar char="•"/>
            </a:pPr>
            <a:r>
              <a:rPr lang="en-US" dirty="0"/>
              <a:t>In this activity, we are going to focus on one aspect of your physical resilience to strengthen.  Start thinking about what aspect of your physical resilience you want to focus on.  You can choose the area—nutrition, exercise, sleep, or another aspect of physical resilience that matters to you.</a:t>
            </a:r>
          </a:p>
          <a:p>
            <a:pPr marL="165509" indent="-165509">
              <a:buFont typeface="Arial" panose="020B0604020202020204" pitchFamily="34" charset="0"/>
              <a:buChar char="•"/>
            </a:pPr>
            <a:r>
              <a:rPr lang="en-US" dirty="0"/>
              <a:t>But, rather than just set goals or resolutions that we may or may not follow, we are going to use the values based goals process we started with.</a:t>
            </a:r>
          </a:p>
        </p:txBody>
      </p:sp>
      <p:sp>
        <p:nvSpPr>
          <p:cNvPr id="4" name="Slide Number Placeholder 3"/>
          <p:cNvSpPr>
            <a:spLocks noGrp="1"/>
          </p:cNvSpPr>
          <p:nvPr>
            <p:ph type="sldNum" sz="quarter" idx="5"/>
          </p:nvPr>
        </p:nvSpPr>
        <p:spPr/>
        <p:txBody>
          <a:bodyPr/>
          <a:lstStyle/>
          <a:p>
            <a:fld id="{EB05526C-738D-AB45-8E3C-942B59565119}" type="slidenum">
              <a:rPr lang="en-US" smtClean="0"/>
              <a:pPr/>
              <a:t>14</a:t>
            </a:fld>
            <a:endParaRPr lang="en-US" dirty="0"/>
          </a:p>
        </p:txBody>
      </p:sp>
    </p:spTree>
    <p:extLst>
      <p:ext uri="{BB962C8B-B14F-4D97-AF65-F5344CB8AC3E}">
        <p14:creationId xmlns:p14="http://schemas.microsoft.com/office/powerpoint/2010/main" val="3811580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pPr marL="165509" indent="-165509">
              <a:buFont typeface="Arial" panose="020B0604020202020204" pitchFamily="34" charset="0"/>
              <a:buChar char="•"/>
            </a:pPr>
            <a:r>
              <a:rPr lang="en-US" dirty="0"/>
              <a:t>Researchers have found that people who work on their physical resilience from a values-based framework are more successful at achieving their goals than those who do not.</a:t>
            </a:r>
          </a:p>
          <a:p>
            <a:pPr marL="165509" indent="-165509">
              <a:buFont typeface="Arial" panose="020B0604020202020204" pitchFamily="34" charset="0"/>
              <a:buChar char="•"/>
            </a:pPr>
            <a:r>
              <a:rPr lang="en-US" dirty="0"/>
              <a:t>This graph is from a study of women who were in a weight loss study.  The women who made weight loss goals related to what they valued lost more weight than those who just made a weight loss goals.</a:t>
            </a:r>
          </a:p>
          <a:p>
            <a:pPr marL="165509" indent="-165509">
              <a:buFont typeface="Arial" panose="020B0604020202020204" pitchFamily="34" charset="0"/>
              <a:buChar char="•"/>
            </a:pPr>
            <a:r>
              <a:rPr lang="en-US" dirty="0"/>
              <a:t>Women who made values-based goals lost almost 3.5 kilograms, while the women who didn’t actually gained almost 3 kilograms.</a:t>
            </a: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15</a:t>
            </a:fld>
            <a:endParaRPr lang="en-US" dirty="0"/>
          </a:p>
        </p:txBody>
      </p:sp>
    </p:spTree>
    <p:extLst>
      <p:ext uri="{BB962C8B-B14F-4D97-AF65-F5344CB8AC3E}">
        <p14:creationId xmlns:p14="http://schemas.microsoft.com/office/powerpoint/2010/main" val="149554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300" dirty="0">
                <a:latin typeface="icomoonjill"/>
                <a:cs typeface="icomoonjill"/>
              </a:rPr>
              <a:t>( 1 </a:t>
            </a:r>
          </a:p>
          <a:p>
            <a:endParaRPr lang="en-US" dirty="0">
              <a:latin typeface="icomoonjill" pitchFamily="2" charset="2"/>
            </a:endParaRPr>
          </a:p>
          <a:p>
            <a:r>
              <a:rPr lang="en-US" dirty="0">
                <a:latin typeface="icomoonjill" pitchFamily="2" charset="2"/>
              </a:rPr>
              <a:t>.</a:t>
            </a:r>
            <a:r>
              <a:rPr lang="en-US" dirty="0"/>
              <a:t> Turn to your participant guide.</a:t>
            </a:r>
          </a:p>
          <a:p>
            <a:r>
              <a:rPr lang="en-US" dirty="0"/>
              <a:t>Think about a time you felt anxious, stressed, or overwhelmed.  Once you’ve identified the negative thoughts and emotions, even if they are difficult, focus on finding a feasible course of action that connects to your values.</a:t>
            </a:r>
          </a:p>
          <a:p>
            <a:pPr marL="385841" lvl="1"/>
            <a:r>
              <a:rPr lang="en-US" b="1" dirty="0"/>
              <a:t>Step 1</a:t>
            </a:r>
            <a:r>
              <a:rPr lang="en-US" dirty="0"/>
              <a:t>: What aspects of the situation did you have control over?</a:t>
            </a:r>
          </a:p>
          <a:p>
            <a:pPr marL="385841" lvl="1"/>
            <a:r>
              <a:rPr lang="en-US" b="1" dirty="0"/>
              <a:t>Step 2</a:t>
            </a:r>
            <a:r>
              <a:rPr lang="en-US" dirty="0"/>
              <a:t>: Ask: what was most important?</a:t>
            </a:r>
          </a:p>
          <a:p>
            <a:pPr marL="385841" lvl="1"/>
            <a:r>
              <a:rPr lang="en-US" b="1" dirty="0"/>
              <a:t>Step 3</a:t>
            </a:r>
            <a:r>
              <a:rPr lang="en-US" dirty="0"/>
              <a:t>: Reconnect with your values. What do you want to stand for?</a:t>
            </a:r>
          </a:p>
          <a:p>
            <a:pPr marL="385841" lvl="1"/>
            <a:r>
              <a:rPr lang="en-US" b="1" dirty="0"/>
              <a:t>Step 4</a:t>
            </a:r>
            <a:r>
              <a:rPr lang="en-US" dirty="0"/>
              <a:t>: Accept what you cannot change and take purposeful action on what you can.  What action can you take?</a:t>
            </a:r>
          </a:p>
        </p:txBody>
      </p:sp>
      <p:sp>
        <p:nvSpPr>
          <p:cNvPr id="13" name="Slide Image Placeholder 12"/>
          <p:cNvSpPr>
            <a:spLocks noGrp="1" noRot="1" noChangeAspect="1"/>
          </p:cNvSpPr>
          <p:nvPr>
            <p:ph type="sldImg"/>
          </p:nvPr>
        </p:nvSpPr>
        <p:spPr>
          <a:xfrm>
            <a:off x="217488" y="180975"/>
            <a:ext cx="3436937" cy="2578100"/>
          </a:xfrm>
        </p:spPr>
      </p:sp>
    </p:spTree>
    <p:extLst>
      <p:ext uri="{BB962C8B-B14F-4D97-AF65-F5344CB8AC3E}">
        <p14:creationId xmlns:p14="http://schemas.microsoft.com/office/powerpoint/2010/main" val="256409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r>
              <a:rPr lang="en-US" b="1" dirty="0"/>
              <a:t>Instructions to Participants:</a:t>
            </a:r>
          </a:p>
          <a:p>
            <a:pPr marL="165509" indent="-165509">
              <a:buFont typeface="Arial" panose="020B0604020202020204" pitchFamily="34" charset="0"/>
              <a:buChar char="•"/>
            </a:pPr>
            <a:r>
              <a:rPr lang="en-US" dirty="0"/>
              <a:t>We want you to start creating a plan with specific steps you can take to live out your values you identified for your physical resilience.  </a:t>
            </a:r>
          </a:p>
          <a:p>
            <a:pPr marL="165509" indent="-165509">
              <a:buFont typeface="Arial" panose="020B0604020202020204" pitchFamily="34" charset="0"/>
              <a:buChar char="•"/>
            </a:pPr>
            <a:r>
              <a:rPr lang="en-US" dirty="0"/>
              <a:t>Create a plan with specific steps you can work on in your efforts to live those values.   What can you do in the next 24 hours?  In the next two weeks?  In the next 3 months?  </a:t>
            </a:r>
          </a:p>
          <a:p>
            <a:pPr marL="165509" indent="-165509">
              <a:buFont typeface="Arial" panose="020B0604020202020204" pitchFamily="34" charset="0"/>
              <a:buChar char="•"/>
            </a:pPr>
            <a:endParaRPr lang="en-US" dirty="0"/>
          </a:p>
          <a:p>
            <a:pPr marL="165509" indent="-165509">
              <a:buFont typeface="Arial" panose="020B0604020202020204" pitchFamily="34" charset="0"/>
              <a:buChar char="•"/>
            </a:pPr>
            <a:r>
              <a:rPr lang="en-US" dirty="0"/>
              <a:t>Think of something you can do for each of those time periods and </a:t>
            </a:r>
            <a:r>
              <a:rPr lang="en-US" b="1" dirty="0"/>
              <a:t>be specific.</a:t>
            </a:r>
          </a:p>
          <a:p>
            <a:pPr marL="165509" indent="-165509">
              <a:buFont typeface="Arial" panose="020B0604020202020204" pitchFamily="34" charset="0"/>
              <a:buChar char="•"/>
            </a:pPr>
            <a:endParaRPr lang="en-US" dirty="0"/>
          </a:p>
          <a:p>
            <a:pPr marL="165509" indent="-165509" defTabSz="440961">
              <a:buFont typeface="Arial" panose="020B0604020202020204" pitchFamily="34" charset="0"/>
              <a:buChar char="•"/>
              <a:defRPr/>
            </a:pPr>
            <a:r>
              <a:rPr lang="en-US" dirty="0"/>
              <a:t>As part of this process, think about any obstacles that may interfere with your goal. These may be your own beliefs or thoughts (e.g., I’m not good enough or I’ll never get there), or external obstacles (such as not having enough time).  We’ll ask you to think about how you can overcome those obstacles.</a:t>
            </a:r>
          </a:p>
          <a:p>
            <a:pPr marL="165509" indent="-165509" defTabSz="440961">
              <a:buFont typeface="Arial" panose="020B0604020202020204" pitchFamily="34" charset="0"/>
              <a:buChar char="•"/>
              <a:defRPr/>
            </a:pPr>
            <a:endParaRPr lang="en-US" dirty="0"/>
          </a:p>
          <a:p>
            <a:pPr marL="165509" indent="-165509" defTabSz="440961">
              <a:buFont typeface="Arial" panose="020B0604020202020204" pitchFamily="34" charset="0"/>
              <a:buChar char="•"/>
              <a:defRPr/>
            </a:pPr>
            <a:r>
              <a:rPr lang="en-US" dirty="0"/>
              <a:t>You’ll need to take a look at your 24 hour goals frequently to make sure you continue to make progress.  Do a weekly or monthly review of your progress and set new goals as needed.  </a:t>
            </a:r>
          </a:p>
          <a:p>
            <a:pPr marL="165509" indent="-165509" defTabSz="44096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17</a:t>
            </a:fld>
            <a:endParaRPr lang="en-US" dirty="0"/>
          </a:p>
        </p:txBody>
      </p:sp>
    </p:spTree>
    <p:extLst>
      <p:ext uri="{BB962C8B-B14F-4D97-AF65-F5344CB8AC3E}">
        <p14:creationId xmlns:p14="http://schemas.microsoft.com/office/powerpoint/2010/main" val="313788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Review</a:t>
            </a:r>
          </a:p>
          <a:p>
            <a:endParaRPr lang="en-US" dirty="0"/>
          </a:p>
        </p:txBody>
      </p:sp>
      <p:sp>
        <p:nvSpPr>
          <p:cNvPr id="4" name="Slide Number Placeholder 3"/>
          <p:cNvSpPr>
            <a:spLocks noGrp="1"/>
          </p:cNvSpPr>
          <p:nvPr>
            <p:ph type="sldNum" sz="quarter" idx="10"/>
          </p:nvPr>
        </p:nvSpPr>
        <p:spPr/>
        <p:txBody>
          <a:bodyPr/>
          <a:lstStyle/>
          <a:p>
            <a:fld id="{EB05526C-738D-AB45-8E3C-942B59565119}" type="slidenum">
              <a:rPr lang="en-US" smtClean="0"/>
              <a:pPr/>
              <a:t>18</a:t>
            </a:fld>
            <a:endParaRPr lang="en-US" dirty="0"/>
          </a:p>
        </p:txBody>
      </p:sp>
      <p:sp>
        <p:nvSpPr>
          <p:cNvPr id="13" name="Slide Image Placeholder 12"/>
          <p:cNvSpPr>
            <a:spLocks noGrp="1" noRot="1" noChangeAspect="1"/>
          </p:cNvSpPr>
          <p:nvPr>
            <p:ph type="sldImg"/>
          </p:nvPr>
        </p:nvSpPr>
        <p:spPr>
          <a:xfrm>
            <a:off x="455613" y="622300"/>
            <a:ext cx="3435350" cy="2578100"/>
          </a:xfrm>
        </p:spPr>
      </p:sp>
    </p:spTree>
    <p:extLst>
      <p:ext uri="{BB962C8B-B14F-4D97-AF65-F5344CB8AC3E}">
        <p14:creationId xmlns:p14="http://schemas.microsoft.com/office/powerpoint/2010/main" val="68668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05526C-738D-AB45-8E3C-942B59565119}" type="slidenum">
              <a:rPr lang="en-US" smtClean="0"/>
              <a:pPr/>
              <a:t>2</a:t>
            </a:fld>
            <a:endParaRPr lang="en-US" dirty="0"/>
          </a:p>
        </p:txBody>
      </p:sp>
      <p:sp>
        <p:nvSpPr>
          <p:cNvPr id="12" name="Slide Image Placeholder 11"/>
          <p:cNvSpPr>
            <a:spLocks noGrp="1" noRot="1" noChangeAspect="1"/>
          </p:cNvSpPr>
          <p:nvPr>
            <p:ph type="sldImg"/>
          </p:nvPr>
        </p:nvSpPr>
        <p:spPr>
          <a:xfrm>
            <a:off x="519113" y="430213"/>
            <a:ext cx="3436937" cy="2579687"/>
          </a:xfrm>
        </p:spPr>
      </p:sp>
      <p:sp>
        <p:nvSpPr>
          <p:cNvPr id="13" name="Notes Placeholder 12"/>
          <p:cNvSpPr>
            <a:spLocks noGrp="1"/>
          </p:cNvSpPr>
          <p:nvPr>
            <p:ph type="body" idx="1"/>
          </p:nvPr>
        </p:nvSpPr>
        <p:spPr/>
        <p:txBody>
          <a:bodyPr/>
          <a:lstStyle/>
          <a:p>
            <a:pPr defTabSz="440961">
              <a:defRPr/>
            </a:pPr>
            <a:r>
              <a:rPr lang="en-US" sz="1100" b="1" dirty="0"/>
              <a:t>Instructions to Participants:</a:t>
            </a:r>
          </a:p>
          <a:p>
            <a:pPr defTabSz="440961">
              <a:defRPr/>
            </a:pPr>
            <a:endParaRPr lang="en-US" b="1" baseline="0" dirty="0"/>
          </a:p>
          <a:p>
            <a:pPr marL="165509" indent="-165509">
              <a:buFont typeface="Arial" panose="020B0604020202020204" pitchFamily="34" charset="0"/>
              <a:buChar char="•"/>
            </a:pPr>
            <a:r>
              <a:rPr lang="en-US" sz="1100" dirty="0"/>
              <a:t>The goal of this skill is to help you strengthen your focus and attention by better understanding physical resilience.</a:t>
            </a:r>
          </a:p>
          <a:p>
            <a:pPr marL="165509" indent="-165509">
              <a:buFont typeface="Arial" panose="020B0604020202020204" pitchFamily="34" charset="0"/>
              <a:buChar char="•"/>
            </a:pPr>
            <a:r>
              <a:rPr lang="en-US" sz="1100" dirty="0"/>
              <a:t>A regular gratitude practice can help you deal with those daily stressors, as well as more significant adversity in your life.  </a:t>
            </a:r>
          </a:p>
          <a:p>
            <a:pPr marL="165509" indent="-165509">
              <a:buFont typeface="Arial" panose="020B0604020202020204" pitchFamily="34" charset="0"/>
              <a:buChar char="•"/>
            </a:pPr>
            <a:r>
              <a:rPr lang="en-US" sz="1100" dirty="0"/>
              <a:t>Appreciating things in your life and focusing on the positive can help you adjust and move forward after stressful events.</a:t>
            </a:r>
          </a:p>
          <a:p>
            <a:pPr marL="165509" indent="-165509">
              <a:buFont typeface="Arial" panose="020B0604020202020204" pitchFamily="34" charset="0"/>
              <a:buChar char="•"/>
            </a:pPr>
            <a:r>
              <a:rPr lang="en-US" sz="1100" dirty="0"/>
              <a:t>Researchers have found that expressing gratitude can strengthen social relationships. </a:t>
            </a:r>
          </a:p>
          <a:p>
            <a:pPr marL="165509" indent="-165509">
              <a:buFont typeface="Arial" panose="020B0604020202020204" pitchFamily="34" charset="0"/>
              <a:buChar char="•"/>
            </a:pPr>
            <a:endParaRPr lang="en-US" dirty="0"/>
          </a:p>
        </p:txBody>
      </p:sp>
    </p:spTree>
    <p:extLst>
      <p:ext uri="{BB962C8B-B14F-4D97-AF65-F5344CB8AC3E}">
        <p14:creationId xmlns:p14="http://schemas.microsoft.com/office/powerpoint/2010/main" val="82719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endParaRPr lang="en-US" dirty="0"/>
          </a:p>
          <a:p>
            <a:pPr marL="165509" indent="-165509">
              <a:buFont typeface="Arial" panose="020B0604020202020204" pitchFamily="34" charset="0"/>
              <a:buChar char="•"/>
            </a:pPr>
            <a:r>
              <a:rPr lang="en-US" dirty="0"/>
              <a:t>There is a reciprocal relationship between our emotional and physical well-being, meaning that how well you feel emotionally influence your physical well-being and vice versa.  </a:t>
            </a:r>
          </a:p>
        </p:txBody>
      </p:sp>
      <p:sp>
        <p:nvSpPr>
          <p:cNvPr id="4" name="Slide Number Placeholder 3"/>
          <p:cNvSpPr>
            <a:spLocks noGrp="1"/>
          </p:cNvSpPr>
          <p:nvPr>
            <p:ph type="sldNum" sz="quarter" idx="5"/>
          </p:nvPr>
        </p:nvSpPr>
        <p:spPr/>
        <p:txBody>
          <a:bodyPr/>
          <a:lstStyle/>
          <a:p>
            <a:fld id="{EB05526C-738D-AB45-8E3C-942B59565119}" type="slidenum">
              <a:rPr lang="en-US" smtClean="0"/>
              <a:pPr/>
              <a:t>3</a:t>
            </a:fld>
            <a:endParaRPr lang="en-US" dirty="0"/>
          </a:p>
        </p:txBody>
      </p:sp>
    </p:spTree>
    <p:extLst>
      <p:ext uri="{BB962C8B-B14F-4D97-AF65-F5344CB8AC3E}">
        <p14:creationId xmlns:p14="http://schemas.microsoft.com/office/powerpoint/2010/main" val="199121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9131" y="3260120"/>
            <a:ext cx="3456490" cy="6047365"/>
          </a:xfrm>
          <a:prstGeom prst="rect">
            <a:avLst/>
          </a:prstGeom>
        </p:spPr>
        <p:txBody>
          <a:bodyPr/>
          <a:lstStyle/>
          <a:p>
            <a:r>
              <a:rPr lang="en-US" sz="1100" b="1" dirty="0"/>
              <a:t>Facilitated Discussion:</a:t>
            </a:r>
          </a:p>
          <a:p>
            <a:endParaRPr lang="en-US" sz="1100" dirty="0"/>
          </a:p>
          <a:p>
            <a:pPr lvl="0"/>
            <a:r>
              <a:rPr lang="en-US" sz="1100" dirty="0"/>
              <a:t>Let’s talk about how physical and mental resilience may influence each other.</a:t>
            </a:r>
          </a:p>
          <a:p>
            <a:pPr lvl="0"/>
            <a:endParaRPr lang="en-US" sz="1100" dirty="0"/>
          </a:p>
          <a:p>
            <a:pPr lvl="0"/>
            <a:r>
              <a:rPr lang="en-US" sz="1100" dirty="0"/>
              <a:t>How do you think being mentally resilience might help your physical resilience? </a:t>
            </a:r>
          </a:p>
          <a:p>
            <a:pPr lvl="0"/>
            <a:endParaRPr lang="en-US" sz="1100" dirty="0"/>
          </a:p>
          <a:p>
            <a:pPr lvl="0"/>
            <a:r>
              <a:rPr lang="en-US" sz="1100" dirty="0"/>
              <a:t>(Note to MRT: The next two slides provide research-based links between emotional and physical resilience, but use this as an opportunity to get participants talking about the linkages in their own life.)  </a:t>
            </a:r>
          </a:p>
          <a:p>
            <a:pPr lvl="0"/>
            <a:endParaRPr lang="en-US" sz="1100" dirty="0"/>
          </a:p>
          <a:p>
            <a:pPr lvl="0"/>
            <a:r>
              <a:rPr lang="en-US" sz="1100" dirty="0"/>
              <a:t>Possible responses: </a:t>
            </a:r>
          </a:p>
          <a:p>
            <a:pPr marL="165509" indent="-165509">
              <a:buFont typeface="Arial" panose="020B0604020202020204" pitchFamily="34" charset="0"/>
              <a:buChar char="•"/>
            </a:pPr>
            <a:r>
              <a:rPr lang="en-US" sz="1100" dirty="0"/>
              <a:t>When I have stress under control, I feel less physically tense and may have less pain in my shoulders or back.  My heart rate is slower, feel more motivated to work out, better able to sleep, etc.</a:t>
            </a:r>
          </a:p>
          <a:p>
            <a:pPr marL="165509" indent="-165509">
              <a:buFont typeface="Arial" panose="020B0604020202020204" pitchFamily="34" charset="0"/>
              <a:buChar char="•"/>
            </a:pPr>
            <a:r>
              <a:rPr lang="en-US" sz="1100" dirty="0"/>
              <a:t>When I’ve been exercising and taking care of myself, I feel better able to handle stress, better focus and attention, etc.</a:t>
            </a:r>
          </a:p>
        </p:txBody>
      </p:sp>
      <p:sp>
        <p:nvSpPr>
          <p:cNvPr id="4" name="Slide Number Placeholder 3"/>
          <p:cNvSpPr>
            <a:spLocks noGrp="1"/>
          </p:cNvSpPr>
          <p:nvPr>
            <p:ph type="sldNum" sz="quarter" idx="10"/>
          </p:nvPr>
        </p:nvSpPr>
        <p:spPr>
          <a:xfrm>
            <a:off x="3978132" y="8842030"/>
            <a:ext cx="3043343" cy="465455"/>
          </a:xfrm>
          <a:prstGeom prst="rect">
            <a:avLst/>
          </a:prstGeom>
        </p:spPr>
        <p:txBody>
          <a:bodyPr/>
          <a:lstStyle/>
          <a:p>
            <a:fld id="{EB05526C-738D-AB45-8E3C-942B59565119}" type="slidenum">
              <a:rPr lang="en-US" smtClean="0"/>
              <a:pPr/>
              <a:t>4</a:t>
            </a:fld>
            <a:endParaRPr lang="en-US" dirty="0"/>
          </a:p>
        </p:txBody>
      </p:sp>
      <p:sp>
        <p:nvSpPr>
          <p:cNvPr id="13" name="Slide Image Placeholder 12"/>
          <p:cNvSpPr>
            <a:spLocks noGrp="1" noRot="1" noChangeAspect="1"/>
          </p:cNvSpPr>
          <p:nvPr>
            <p:ph type="sldImg"/>
          </p:nvPr>
        </p:nvSpPr>
        <p:spPr>
          <a:xfrm>
            <a:off x="401638" y="427038"/>
            <a:ext cx="3436937" cy="2579687"/>
          </a:xfrm>
        </p:spPr>
      </p:sp>
    </p:spTree>
    <p:extLst>
      <p:ext uri="{BB962C8B-B14F-4D97-AF65-F5344CB8AC3E}">
        <p14:creationId xmlns:p14="http://schemas.microsoft.com/office/powerpoint/2010/main" val="3617191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r>
              <a:rPr lang="en-US" dirty="0"/>
              <a:t>Here’s what the research says about the relationship between our mental and physical resilience.</a:t>
            </a:r>
          </a:p>
          <a:p>
            <a:endParaRPr lang="en-US" dirty="0"/>
          </a:p>
          <a:p>
            <a:pPr marL="165509" indent="-165509">
              <a:buFont typeface="Arial" panose="020B0604020202020204" pitchFamily="34" charset="0"/>
              <a:buChar char="•"/>
            </a:pPr>
            <a:r>
              <a:rPr lang="en-US" dirty="0"/>
              <a:t>When your mental resilience is strong, your physical resilience is stronger as well.  You are at a lower risk of heart disease, hypertension, and diabetes.  </a:t>
            </a:r>
          </a:p>
          <a:p>
            <a:pPr marL="165509" indent="-165509">
              <a:buFont typeface="Arial" panose="020B0604020202020204" pitchFamily="34" charset="0"/>
              <a:buChar char="•"/>
            </a:pPr>
            <a:r>
              <a:rPr lang="en-US" dirty="0"/>
              <a:t>You also have better immune functioning (</a:t>
            </a:r>
            <a:r>
              <a:rPr lang="en-US" dirty="0" err="1"/>
              <a:t>e.g</a:t>
            </a:r>
            <a:r>
              <a:rPr lang="en-US" dirty="0"/>
              <a:t>, can fight off a cold or disease better), and better cardiovascular recovery.  </a:t>
            </a:r>
          </a:p>
          <a:p>
            <a:pPr marL="165509" indent="-165509">
              <a:buFont typeface="Arial" panose="020B0604020202020204" pitchFamily="34" charset="0"/>
              <a:buChar char="•"/>
            </a:pPr>
            <a:r>
              <a:rPr lang="en-US" dirty="0"/>
              <a:t>You also sleep better.</a:t>
            </a:r>
          </a:p>
        </p:txBody>
      </p:sp>
      <p:sp>
        <p:nvSpPr>
          <p:cNvPr id="4" name="Slide Number Placeholder 3"/>
          <p:cNvSpPr>
            <a:spLocks noGrp="1"/>
          </p:cNvSpPr>
          <p:nvPr>
            <p:ph type="sldNum" sz="quarter" idx="5"/>
          </p:nvPr>
        </p:nvSpPr>
        <p:spPr/>
        <p:txBody>
          <a:bodyPr/>
          <a:lstStyle/>
          <a:p>
            <a:fld id="{EB05526C-738D-AB45-8E3C-942B59565119}" type="slidenum">
              <a:rPr lang="en-US" smtClean="0"/>
              <a:pPr/>
              <a:t>5</a:t>
            </a:fld>
            <a:endParaRPr lang="en-US" dirty="0"/>
          </a:p>
        </p:txBody>
      </p:sp>
    </p:spTree>
    <p:extLst>
      <p:ext uri="{BB962C8B-B14F-4D97-AF65-F5344CB8AC3E}">
        <p14:creationId xmlns:p14="http://schemas.microsoft.com/office/powerpoint/2010/main" val="218060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pPr defTabSz="440961">
              <a:defRPr/>
            </a:pPr>
            <a:endParaRPr lang="en-US" b="1" dirty="0"/>
          </a:p>
          <a:p>
            <a:pPr marL="165509" indent="-165509">
              <a:buFont typeface="Arial" panose="020B0604020202020204" pitchFamily="34" charset="0"/>
              <a:buChar char="•"/>
            </a:pPr>
            <a:r>
              <a:rPr lang="en-US" dirty="0"/>
              <a:t>Strong physical resilience also improves your emotional resilience</a:t>
            </a:r>
          </a:p>
          <a:p>
            <a:pPr marL="165509" indent="-165509">
              <a:buFont typeface="Arial" panose="020B0604020202020204" pitchFamily="34" charset="0"/>
              <a:buChar char="•"/>
            </a:pPr>
            <a:r>
              <a:rPr lang="en-US" dirty="0"/>
              <a:t>When you are well-rested, eating healthy food, and working out, you will see improvements in focus, performance, energy, memory, and mood. </a:t>
            </a:r>
          </a:p>
          <a:p>
            <a:pPr marL="165509" indent="-165509">
              <a:buFont typeface="Arial" panose="020B0604020202020204" pitchFamily="34" charset="0"/>
              <a:buChar char="•"/>
            </a:pPr>
            <a:r>
              <a:rPr lang="en-US" dirty="0"/>
              <a:t>Research has also shown that people higher in physical resilience are less likely to be depressed or anxious.</a:t>
            </a:r>
          </a:p>
        </p:txBody>
      </p:sp>
      <p:sp>
        <p:nvSpPr>
          <p:cNvPr id="4" name="Slide Number Placeholder 3"/>
          <p:cNvSpPr>
            <a:spLocks noGrp="1"/>
          </p:cNvSpPr>
          <p:nvPr>
            <p:ph type="sldNum" sz="quarter" idx="5"/>
          </p:nvPr>
        </p:nvSpPr>
        <p:spPr/>
        <p:txBody>
          <a:bodyPr/>
          <a:lstStyle/>
          <a:p>
            <a:fld id="{EB05526C-738D-AB45-8E3C-942B59565119}" type="slidenum">
              <a:rPr lang="en-US" smtClean="0"/>
              <a:pPr/>
              <a:t>6</a:t>
            </a:fld>
            <a:endParaRPr lang="en-US" dirty="0"/>
          </a:p>
        </p:txBody>
      </p:sp>
    </p:spTree>
    <p:extLst>
      <p:ext uri="{BB962C8B-B14F-4D97-AF65-F5344CB8AC3E}">
        <p14:creationId xmlns:p14="http://schemas.microsoft.com/office/powerpoint/2010/main" val="25491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endParaRPr lang="en-US" dirty="0"/>
          </a:p>
          <a:p>
            <a:pPr marL="165509" indent="-165509">
              <a:buFont typeface="Arial" panose="020B0604020202020204" pitchFamily="34" charset="0"/>
              <a:buChar char="•"/>
            </a:pPr>
            <a:r>
              <a:rPr lang="en-US" dirty="0"/>
              <a:t>The best tool for maintaining physical and mental resilience are your choices.  Ultimately, it is the choices you make every day about what you eat, when you go to bed, and whether or not you exercise that matter.</a:t>
            </a:r>
          </a:p>
          <a:p>
            <a:pPr marL="165509" indent="-165509">
              <a:buFont typeface="Arial" panose="020B0604020202020204" pitchFamily="34" charset="0"/>
              <a:buChar char="•"/>
            </a:pPr>
            <a:r>
              <a:rPr lang="en-US" dirty="0"/>
              <a:t>You can’t take shortcuts here—your body and brain won’t work as effectively if you aren’t making healthy choices.</a:t>
            </a:r>
          </a:p>
          <a:p>
            <a:pPr marL="165509" indent="-165509">
              <a:buFont typeface="Arial" panose="020B0604020202020204" pitchFamily="34" charset="0"/>
              <a:buChar char="•"/>
            </a:pPr>
            <a:r>
              <a:rPr lang="en-US" dirty="0"/>
              <a:t>But, because we are stressed, or under time pressure, we often take shortcuts.  Can anyone think of a common shortcut people take?</a:t>
            </a:r>
          </a:p>
          <a:p>
            <a:endParaRPr lang="en-US" dirty="0"/>
          </a:p>
        </p:txBody>
      </p:sp>
      <p:sp>
        <p:nvSpPr>
          <p:cNvPr id="4" name="Slide Number Placeholder 3"/>
          <p:cNvSpPr>
            <a:spLocks noGrp="1"/>
          </p:cNvSpPr>
          <p:nvPr>
            <p:ph type="sldNum" sz="quarter" idx="5"/>
          </p:nvPr>
        </p:nvSpPr>
        <p:spPr/>
        <p:txBody>
          <a:bodyPr/>
          <a:lstStyle/>
          <a:p>
            <a:fld id="{EB05526C-738D-AB45-8E3C-942B59565119}" type="slidenum">
              <a:rPr lang="en-US" smtClean="0"/>
              <a:pPr/>
              <a:t>7</a:t>
            </a:fld>
            <a:endParaRPr lang="en-US" dirty="0"/>
          </a:p>
        </p:txBody>
      </p:sp>
    </p:spTree>
    <p:extLst>
      <p:ext uri="{BB962C8B-B14F-4D97-AF65-F5344CB8AC3E}">
        <p14:creationId xmlns:p14="http://schemas.microsoft.com/office/powerpoint/2010/main" val="314164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05526C-738D-AB45-8E3C-942B59565119}" type="slidenum">
              <a:rPr lang="en-US" smtClean="0"/>
              <a:pPr/>
              <a:t>8</a:t>
            </a:fld>
            <a:endParaRPr lang="en-US" dirty="0"/>
          </a:p>
        </p:txBody>
      </p:sp>
      <p:sp>
        <p:nvSpPr>
          <p:cNvPr id="12" name="Slide Image Placeholder 11"/>
          <p:cNvSpPr>
            <a:spLocks noGrp="1" noRot="1" noChangeAspect="1"/>
          </p:cNvSpPr>
          <p:nvPr>
            <p:ph type="sldImg"/>
          </p:nvPr>
        </p:nvSpPr>
        <p:spPr>
          <a:xfrm>
            <a:off x="519113" y="430213"/>
            <a:ext cx="3436937" cy="2579687"/>
          </a:xfrm>
        </p:spPr>
      </p:sp>
      <p:sp>
        <p:nvSpPr>
          <p:cNvPr id="13" name="Notes Placeholder 12"/>
          <p:cNvSpPr>
            <a:spLocks noGrp="1"/>
          </p:cNvSpPr>
          <p:nvPr>
            <p:ph type="body" idx="1"/>
          </p:nvPr>
        </p:nvSpPr>
        <p:spPr/>
        <p:txBody>
          <a:bodyPr/>
          <a:lstStyle/>
          <a:p>
            <a:pPr defTabSz="440961">
              <a:defRPr/>
            </a:pPr>
            <a:r>
              <a:rPr lang="en-US" sz="1100" b="1" dirty="0"/>
              <a:t>Instructions to Participants:</a:t>
            </a:r>
          </a:p>
          <a:p>
            <a:pPr defTabSz="440961">
              <a:defRPr/>
            </a:pPr>
            <a:endParaRPr lang="en-US" b="1" baseline="0" dirty="0"/>
          </a:p>
          <a:p>
            <a:pPr marL="165509" indent="-165509">
              <a:buFont typeface="Arial" panose="020B0604020202020204" pitchFamily="34" charset="0"/>
              <a:buChar char="•"/>
            </a:pPr>
            <a:r>
              <a:rPr lang="en-US" sz="1100" dirty="0"/>
              <a:t>We take shortcuts that may temporarily help our physical and mental resilience, but has side effects for our mental and physical resilience.</a:t>
            </a:r>
          </a:p>
          <a:p>
            <a:pPr marL="165509" indent="-165509">
              <a:buFont typeface="Arial" panose="020B0604020202020204" pitchFamily="34" charset="0"/>
              <a:buChar char="•"/>
            </a:pPr>
            <a:r>
              <a:rPr lang="en-US" sz="1100" dirty="0"/>
              <a:t>For example, if you are tired or having trouble focusing on something, you may have an energy drink or a lot of caffeinated beverages (more than 3-4 cups a day).  Those shortcuts have side effects.</a:t>
            </a:r>
          </a:p>
          <a:p>
            <a:pPr marL="165509" indent="-165509">
              <a:buFont typeface="Arial" panose="020B0604020202020204" pitchFamily="34" charset="0"/>
              <a:buChar char="•"/>
            </a:pPr>
            <a:r>
              <a:rPr lang="en-US" sz="1100" dirty="0"/>
              <a:t>Energy drinks and often the caffeinated drinks can result in high blood pressure, or feeling like your heart is racing.  They can also lead to stomach irritation and dehydration.  And, while you may have a burst of energy or focus, it is short-lived and followed by a steep crash in energy.  That is often when we feel like we need to have more caffeine to keep going.  Those drinks also interrupt your sleep.  ,</a:t>
            </a:r>
          </a:p>
          <a:p>
            <a:pPr marL="165509" indent="-165509">
              <a:buFont typeface="Arial" panose="020B0604020202020204" pitchFamily="34" charset="0"/>
              <a:buChar char="•"/>
            </a:pPr>
            <a:r>
              <a:rPr lang="en-US" sz="1100" dirty="0"/>
              <a:t>Similarly, a snack high in sugar can give you some short-term energy, but you will crash and feel worse after the sugar wears off.  And, using sugar as a strategy over time can result in obesity and weight gain.  If you are hungry, a high protein or complex carb snack is a better choice (such as almonds or a whole grain snack)</a:t>
            </a:r>
            <a:endParaRPr lang="en-US" dirty="0"/>
          </a:p>
        </p:txBody>
      </p:sp>
    </p:spTree>
    <p:extLst>
      <p:ext uri="{BB962C8B-B14F-4D97-AF65-F5344CB8AC3E}">
        <p14:creationId xmlns:p14="http://schemas.microsoft.com/office/powerpoint/2010/main" val="330297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38138"/>
            <a:ext cx="3649662" cy="2736850"/>
          </a:xfrm>
        </p:spPr>
      </p:sp>
      <p:sp>
        <p:nvSpPr>
          <p:cNvPr id="3" name="Notes Placeholder 2"/>
          <p:cNvSpPr>
            <a:spLocks noGrp="1"/>
          </p:cNvSpPr>
          <p:nvPr>
            <p:ph type="body" idx="1"/>
          </p:nvPr>
        </p:nvSpPr>
        <p:spPr/>
        <p:txBody>
          <a:bodyPr/>
          <a:lstStyle/>
          <a:p>
            <a:pPr defTabSz="440961">
              <a:defRPr/>
            </a:pPr>
            <a:r>
              <a:rPr lang="en-US" b="1" dirty="0"/>
              <a:t>Instructions to Participants:</a:t>
            </a:r>
          </a:p>
          <a:p>
            <a:endParaRPr lang="en-US" dirty="0"/>
          </a:p>
          <a:p>
            <a:pPr marL="165509" indent="-165509">
              <a:buFont typeface="Arial" panose="020B0604020202020204" pitchFamily="34" charset="0"/>
              <a:buChar char="•"/>
            </a:pPr>
            <a:r>
              <a:rPr lang="en-US" dirty="0"/>
              <a:t>What if I told you there was something you could do to improve your memory and overall cognitive performance?  Be able to learn more quickly and effectively?  Improve your mood?  Handle problems better?  Increase your metabolism and lose weight more easily? Or reduce the risk for heart disease?</a:t>
            </a:r>
          </a:p>
          <a:p>
            <a:pPr marL="165509" indent="-165509">
              <a:buFont typeface="Arial" panose="020B0604020202020204" pitchFamily="34" charset="0"/>
              <a:buChar char="•"/>
            </a:pPr>
            <a:r>
              <a:rPr lang="en-US" dirty="0"/>
              <a:t>If that came in a pill form, would you take it?  </a:t>
            </a:r>
          </a:p>
        </p:txBody>
      </p:sp>
      <p:sp>
        <p:nvSpPr>
          <p:cNvPr id="4" name="Slide Number Placeholder 3"/>
          <p:cNvSpPr>
            <a:spLocks noGrp="1"/>
          </p:cNvSpPr>
          <p:nvPr>
            <p:ph type="sldNum" sz="quarter" idx="5"/>
          </p:nvPr>
        </p:nvSpPr>
        <p:spPr/>
        <p:txBody>
          <a:bodyPr/>
          <a:lstStyle/>
          <a:p>
            <a:fld id="{EB05526C-738D-AB45-8E3C-942B59565119}" type="slidenum">
              <a:rPr lang="en-US" smtClean="0"/>
              <a:pPr/>
              <a:t>9</a:t>
            </a:fld>
            <a:endParaRPr lang="en-US" dirty="0"/>
          </a:p>
        </p:txBody>
      </p:sp>
    </p:spTree>
    <p:extLst>
      <p:ext uri="{BB962C8B-B14F-4D97-AF65-F5344CB8AC3E}">
        <p14:creationId xmlns:p14="http://schemas.microsoft.com/office/powerpoint/2010/main" val="3834013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1A818B-49B5-7A46-A10F-2B3150EF4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16" t="12977" r="19216" b="16903"/>
          <a:stretch/>
        </p:blipFill>
        <p:spPr>
          <a:xfrm>
            <a:off x="3108360" y="4306163"/>
            <a:ext cx="2961766" cy="2096532"/>
          </a:xfrm>
          <a:prstGeom prst="rect">
            <a:avLst/>
          </a:prstGeom>
        </p:spPr>
      </p:pic>
      <p:sp>
        <p:nvSpPr>
          <p:cNvPr id="6" name="TextBox 5">
            <a:extLst>
              <a:ext uri="{FF2B5EF4-FFF2-40B4-BE49-F238E27FC236}">
                <a16:creationId xmlns:a16="http://schemas.microsoft.com/office/drawing/2014/main" id="{817DB5B5-9DCE-AF4A-99CB-FC631237C8AA}"/>
              </a:ext>
            </a:extLst>
          </p:cNvPr>
          <p:cNvSpPr txBox="1"/>
          <p:nvPr userDrawn="1"/>
        </p:nvSpPr>
        <p:spPr>
          <a:xfrm>
            <a:off x="2938719" y="1339121"/>
            <a:ext cx="3301047" cy="369332"/>
          </a:xfrm>
          <a:prstGeom prst="rect">
            <a:avLst/>
          </a:prstGeom>
          <a:solidFill>
            <a:srgbClr val="003046"/>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261964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16A5F-153F-FA4D-9D09-091733C8D1ED}" type="datetime1">
              <a:rPr lang="en-US" smtClean="0"/>
              <a:t>2/4/2019</a:t>
            </a:fld>
            <a:endParaRPr lang="en-US" dirty="0"/>
          </a:p>
        </p:txBody>
      </p:sp>
      <p:sp>
        <p:nvSpPr>
          <p:cNvPr id="3" name="Footer Placeholder 2"/>
          <p:cNvSpPr>
            <a:spLocks noGrp="1"/>
          </p:cNvSpPr>
          <p:nvPr>
            <p:ph type="ftr" sz="quarter" idx="11"/>
          </p:nvPr>
        </p:nvSpPr>
        <p:spPr/>
        <p:txBody>
          <a:bodyPr/>
          <a:lstStyle/>
          <a:p>
            <a:r>
              <a:rPr lang="en-US" dirty="0"/>
              <a:t>@ TechWerks 2015</a:t>
            </a:r>
          </a:p>
        </p:txBody>
      </p:sp>
      <p:sp>
        <p:nvSpPr>
          <p:cNvPr id="4" name="Slide Number Placeholder 3"/>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419738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10"/>
            <a:ext cx="3008313" cy="4691063"/>
          </a:xfrm>
        </p:spPr>
        <p:txBody>
          <a:bodyPr/>
          <a:lstStyle>
            <a:lvl1pPr marL="0" indent="0">
              <a:buNone/>
              <a:defRPr sz="1400"/>
            </a:lvl1pPr>
            <a:lvl2pPr marL="456791" indent="0">
              <a:buNone/>
              <a:defRPr sz="1200"/>
            </a:lvl2pPr>
            <a:lvl3pPr marL="913586" indent="0">
              <a:buNone/>
              <a:defRPr sz="1000"/>
            </a:lvl3pPr>
            <a:lvl4pPr marL="1370375" indent="0">
              <a:buNone/>
              <a:defRPr sz="900"/>
            </a:lvl4pPr>
            <a:lvl5pPr marL="1827170" indent="0">
              <a:buNone/>
              <a:defRPr sz="900"/>
            </a:lvl5pPr>
            <a:lvl6pPr marL="2283964" indent="0">
              <a:buNone/>
              <a:defRPr sz="900"/>
            </a:lvl6pPr>
            <a:lvl7pPr marL="2740758" indent="0">
              <a:buNone/>
              <a:defRPr sz="900"/>
            </a:lvl7pPr>
            <a:lvl8pPr marL="3197549" indent="0">
              <a:buNone/>
              <a:defRPr sz="900"/>
            </a:lvl8pPr>
            <a:lvl9pPr marL="3654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509D5B-8E5F-E243-9644-A109F21E6BC7}" type="datetime1">
              <a:rPr lang="en-US" smtClean="0"/>
              <a:t>2/4/2019</a:t>
            </a:fld>
            <a:endParaRPr lang="en-US" dirty="0"/>
          </a:p>
        </p:txBody>
      </p:sp>
      <p:sp>
        <p:nvSpPr>
          <p:cNvPr id="6" name="Footer Placeholder 5"/>
          <p:cNvSpPr>
            <a:spLocks noGrp="1"/>
          </p:cNvSpPr>
          <p:nvPr>
            <p:ph type="ftr" sz="quarter" idx="11"/>
          </p:nvPr>
        </p:nvSpPr>
        <p:spPr/>
        <p:txBody>
          <a:bodyPr/>
          <a:lstStyle/>
          <a:p>
            <a:r>
              <a:rPr lang="en-US" dirty="0"/>
              <a:t>@ TechWerks 2015</a:t>
            </a:r>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98451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91" indent="0">
              <a:buNone/>
              <a:defRPr sz="2800"/>
            </a:lvl2pPr>
            <a:lvl3pPr marL="913586" indent="0">
              <a:buNone/>
              <a:defRPr sz="2400"/>
            </a:lvl3pPr>
            <a:lvl4pPr marL="1370375" indent="0">
              <a:buNone/>
              <a:defRPr sz="2000"/>
            </a:lvl4pPr>
            <a:lvl5pPr marL="1827170" indent="0">
              <a:buNone/>
              <a:defRPr sz="2000"/>
            </a:lvl5pPr>
            <a:lvl6pPr marL="2283964" indent="0">
              <a:buNone/>
              <a:defRPr sz="2000"/>
            </a:lvl6pPr>
            <a:lvl7pPr marL="2740758" indent="0">
              <a:buNone/>
              <a:defRPr sz="2000"/>
            </a:lvl7pPr>
            <a:lvl8pPr marL="3197549" indent="0">
              <a:buNone/>
              <a:defRPr sz="2000"/>
            </a:lvl8pPr>
            <a:lvl9pPr marL="3654343"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791" indent="0">
              <a:buNone/>
              <a:defRPr sz="1200"/>
            </a:lvl2pPr>
            <a:lvl3pPr marL="913586" indent="0">
              <a:buNone/>
              <a:defRPr sz="1000"/>
            </a:lvl3pPr>
            <a:lvl4pPr marL="1370375" indent="0">
              <a:buNone/>
              <a:defRPr sz="900"/>
            </a:lvl4pPr>
            <a:lvl5pPr marL="1827170" indent="0">
              <a:buNone/>
              <a:defRPr sz="900"/>
            </a:lvl5pPr>
            <a:lvl6pPr marL="2283964" indent="0">
              <a:buNone/>
              <a:defRPr sz="900"/>
            </a:lvl6pPr>
            <a:lvl7pPr marL="2740758" indent="0">
              <a:buNone/>
              <a:defRPr sz="900"/>
            </a:lvl7pPr>
            <a:lvl8pPr marL="3197549" indent="0">
              <a:buNone/>
              <a:defRPr sz="900"/>
            </a:lvl8pPr>
            <a:lvl9pPr marL="3654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2DA0-BFD8-9240-A86B-9C263495BC5A}" type="datetime1">
              <a:rPr lang="en-US" smtClean="0"/>
              <a:t>2/4/2019</a:t>
            </a:fld>
            <a:endParaRPr lang="en-US" dirty="0"/>
          </a:p>
        </p:txBody>
      </p:sp>
      <p:sp>
        <p:nvSpPr>
          <p:cNvPr id="6" name="Footer Placeholder 5"/>
          <p:cNvSpPr>
            <a:spLocks noGrp="1"/>
          </p:cNvSpPr>
          <p:nvPr>
            <p:ph type="ftr" sz="quarter" idx="11"/>
          </p:nvPr>
        </p:nvSpPr>
        <p:spPr/>
        <p:txBody>
          <a:bodyPr/>
          <a:lstStyle/>
          <a:p>
            <a:r>
              <a:rPr lang="en-US" dirty="0"/>
              <a:t>@ TechWerks 2015</a:t>
            </a:r>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10458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6C51C6-15C4-F644-A114-9166B7CFB549}" type="datetime1">
              <a:rPr lang="en-US" smtClean="0"/>
              <a:t>2/4/2019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102134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D9447-9A15-2546-894D-CD80C03846B6}" type="datetime1">
              <a:rPr lang="en-US" smtClean="0"/>
              <a:t>2/4/2019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62005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723805" y="446484"/>
            <a:ext cx="3750469" cy="5777508"/>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669726" y="446484"/>
            <a:ext cx="3750469"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669726" y="3321844"/>
            <a:ext cx="3750469" cy="2893219"/>
          </a:xfrm>
          <a:prstGeom prst="rect">
            <a:avLst/>
          </a:prstGeom>
        </p:spPr>
        <p:txBody>
          <a:bodyPr anchor="t"/>
          <a:lstStyle>
            <a:lvl1pPr marL="0" indent="0" algn="ctr">
              <a:spcBef>
                <a:spcPts val="0"/>
              </a:spcBef>
              <a:buSzTx/>
              <a:buNone/>
              <a:defRPr sz="2601"/>
            </a:lvl1pPr>
            <a:lvl2pPr marL="0" indent="160729" algn="ctr">
              <a:spcBef>
                <a:spcPts val="0"/>
              </a:spcBef>
              <a:buSzTx/>
              <a:buNone/>
              <a:defRPr sz="2601"/>
            </a:lvl2pPr>
            <a:lvl3pPr marL="0" indent="321457" algn="ctr">
              <a:spcBef>
                <a:spcPts val="0"/>
              </a:spcBef>
              <a:buSzTx/>
              <a:buNone/>
              <a:defRPr sz="2601"/>
            </a:lvl3pPr>
            <a:lvl4pPr marL="0" indent="482186" algn="ctr">
              <a:spcBef>
                <a:spcPts val="0"/>
              </a:spcBef>
              <a:buSzTx/>
              <a:buNone/>
              <a:defRPr sz="2601"/>
            </a:lvl4pPr>
            <a:lvl5pPr marL="0" indent="642915"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98616518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1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b="0" i="0">
                <a:latin typeface="Garamond" charset="0"/>
                <a:ea typeface="Garamond" charset="0"/>
                <a:cs typeface="Garamond" charset="0"/>
              </a:defRPr>
            </a:lvl1pPr>
            <a:lvl2pPr>
              <a:defRPr b="0" i="0">
                <a:latin typeface="Garamond" charset="0"/>
                <a:ea typeface="Garamond" charset="0"/>
                <a:cs typeface="Garamond" charset="0"/>
              </a:defRPr>
            </a:lvl2pPr>
            <a:lvl3pPr>
              <a:defRPr b="0" i="0">
                <a:latin typeface="Garamond" charset="0"/>
                <a:ea typeface="Garamond" charset="0"/>
                <a:cs typeface="Garamond" charset="0"/>
              </a:defRPr>
            </a:lvl3pPr>
            <a:lvl4pPr>
              <a:defRPr b="0" i="0">
                <a:latin typeface="Garamond" charset="0"/>
                <a:ea typeface="Garamond" charset="0"/>
                <a:cs typeface="Garamond" charset="0"/>
              </a:defRPr>
            </a:lvl4pPr>
            <a:lvl5pPr>
              <a:defRPr b="0" i="0">
                <a:latin typeface="Garamond" charset="0"/>
                <a:ea typeface="Garamond" charset="0"/>
                <a:cs typeface="Garamond"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0E6477-D797-0D46-A432-9199282C04EC}" type="datetime1">
              <a:rPr lang="en-US" smtClean="0"/>
              <a:t>2/4/2019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9396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6791" indent="0">
              <a:buNone/>
              <a:defRPr sz="1800">
                <a:solidFill>
                  <a:schemeClr val="tx1">
                    <a:tint val="75000"/>
                  </a:schemeClr>
                </a:solidFill>
              </a:defRPr>
            </a:lvl2pPr>
            <a:lvl3pPr marL="913586" indent="0">
              <a:buNone/>
              <a:defRPr sz="1600">
                <a:solidFill>
                  <a:schemeClr val="tx1">
                    <a:tint val="75000"/>
                  </a:schemeClr>
                </a:solidFill>
              </a:defRPr>
            </a:lvl3pPr>
            <a:lvl4pPr marL="1370375" indent="0">
              <a:buNone/>
              <a:defRPr sz="1400">
                <a:solidFill>
                  <a:schemeClr val="tx1">
                    <a:tint val="75000"/>
                  </a:schemeClr>
                </a:solidFill>
              </a:defRPr>
            </a:lvl4pPr>
            <a:lvl5pPr marL="1827170" indent="0">
              <a:buNone/>
              <a:defRPr sz="1400">
                <a:solidFill>
                  <a:schemeClr val="tx1">
                    <a:tint val="75000"/>
                  </a:schemeClr>
                </a:solidFill>
              </a:defRPr>
            </a:lvl5pPr>
            <a:lvl6pPr marL="2283964" indent="0">
              <a:buNone/>
              <a:defRPr sz="1400">
                <a:solidFill>
                  <a:schemeClr val="tx1">
                    <a:tint val="75000"/>
                  </a:schemeClr>
                </a:solidFill>
              </a:defRPr>
            </a:lvl6pPr>
            <a:lvl7pPr marL="2740758" indent="0">
              <a:buNone/>
              <a:defRPr sz="1400">
                <a:solidFill>
                  <a:schemeClr val="tx1">
                    <a:tint val="75000"/>
                  </a:schemeClr>
                </a:solidFill>
              </a:defRPr>
            </a:lvl7pPr>
            <a:lvl8pPr marL="3197549" indent="0">
              <a:buNone/>
              <a:defRPr sz="1400">
                <a:solidFill>
                  <a:schemeClr val="tx1">
                    <a:tint val="75000"/>
                  </a:schemeClr>
                </a:solidFill>
              </a:defRPr>
            </a:lvl8pPr>
            <a:lvl9pPr marL="3654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F932D-1703-7140-B73D-494176D39EFE}" type="datetime1">
              <a:rPr lang="en-US" smtClean="0"/>
              <a:t>2/4/2019</a:t>
            </a:fld>
            <a:endParaRPr lang="en-US" dirty="0"/>
          </a:p>
        </p:txBody>
      </p:sp>
      <p:sp>
        <p:nvSpPr>
          <p:cNvPr id="5" name="Footer Placeholder 4"/>
          <p:cNvSpPr>
            <a:spLocks noGrp="1"/>
          </p:cNvSpPr>
          <p:nvPr>
            <p:ph type="ftr" sz="quarter" idx="11"/>
          </p:nvPr>
        </p:nvSpPr>
        <p:spPr/>
        <p:txBody>
          <a:bodyPr/>
          <a:lstStyle/>
          <a:p>
            <a:r>
              <a:rPr lang="en-US" dirty="0"/>
              <a:t>@ TechWerks 2015</a:t>
            </a:r>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114149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2959" y="3291089"/>
            <a:ext cx="7772400" cy="1362075"/>
          </a:xfrm>
        </p:spPr>
        <p:txBody>
          <a:bodyPr anchor="t"/>
          <a:lstStyle>
            <a:lvl1pPr algn="ctr">
              <a:defRPr sz="4000" b="1" i="0" cap="none">
                <a:solidFill>
                  <a:schemeClr val="tx1"/>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3058635" y="2778066"/>
            <a:ext cx="3301047" cy="369332"/>
          </a:xfrm>
          <a:prstGeom prst="rect">
            <a:avLst/>
          </a:prstGeom>
          <a:solidFill>
            <a:schemeClr val="tx1"/>
          </a:solidFill>
        </p:spPr>
        <p:txBody>
          <a:bodyPr wrap="square" rtlCol="0" anchor="ctr">
            <a:spAutoFit/>
          </a:bodyPr>
          <a:lstStyle/>
          <a:p>
            <a:pPr algn="ctr"/>
            <a:r>
              <a:rPr lang="en-US" b="1" i="0" dirty="0">
                <a:solidFill>
                  <a:schemeClr val="bg2"/>
                </a:solidFill>
                <a:latin typeface="Avenir Black" panose="02000503020000020003" pitchFamily="2" charset="0"/>
              </a:rPr>
              <a:t>SKILL</a:t>
            </a:r>
          </a:p>
        </p:txBody>
      </p:sp>
    </p:spTree>
    <p:extLst>
      <p:ext uri="{BB962C8B-B14F-4D97-AF65-F5344CB8AC3E}">
        <p14:creationId xmlns:p14="http://schemas.microsoft.com/office/powerpoint/2010/main" val="153195083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212712"/>
            <a:ext cx="7772400" cy="1362075"/>
          </a:xfrm>
        </p:spPr>
        <p:txBody>
          <a:bodyPr anchor="t"/>
          <a:lstStyle>
            <a:lvl1pPr algn="ctr">
              <a:defRPr sz="4000" b="1" i="0" cap="none">
                <a:solidFill>
                  <a:schemeClr val="tx2"/>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12"/>
          </p:nvPr>
        </p:nvSpPr>
        <p:spPr/>
        <p:txBody>
          <a:bodyPr/>
          <a:lstStyle/>
          <a:p>
            <a:fld id="{86EEA6DE-BC14-4C4E-99EC-19D27E7382D5}" type="slidenum">
              <a:rPr lang="en-US" smtClean="0"/>
              <a:pPr/>
              <a:t>‹#›</a:t>
            </a:fld>
            <a:endParaRPr lang="en-US" dirty="0"/>
          </a:p>
        </p:txBody>
      </p:sp>
      <p:sp>
        <p:nvSpPr>
          <p:cNvPr id="7" name="TextBox 6">
            <a:extLst>
              <a:ext uri="{FF2B5EF4-FFF2-40B4-BE49-F238E27FC236}">
                <a16:creationId xmlns:a16="http://schemas.microsoft.com/office/drawing/2014/main" id="{DBAFBE61-CA46-6949-8AC3-39A155166862}"/>
              </a:ext>
            </a:extLst>
          </p:cNvPr>
          <p:cNvSpPr txBox="1"/>
          <p:nvPr userDrawn="1"/>
        </p:nvSpPr>
        <p:spPr>
          <a:xfrm>
            <a:off x="2918800" y="2725815"/>
            <a:ext cx="3301047" cy="369332"/>
          </a:xfrm>
          <a:prstGeom prst="rect">
            <a:avLst/>
          </a:prstGeom>
          <a:solidFill>
            <a:schemeClr val="tx2"/>
          </a:solidFill>
        </p:spPr>
        <p:txBody>
          <a:bodyPr wrap="square" rtlCol="0" anchor="ctr">
            <a:spAutoFit/>
          </a:bodyPr>
          <a:lstStyle/>
          <a:p>
            <a:pPr algn="ctr"/>
            <a:r>
              <a:rPr lang="en-US" b="1" i="0" dirty="0">
                <a:solidFill>
                  <a:schemeClr val="bg1"/>
                </a:solidFill>
                <a:latin typeface="Avenir Black" panose="02000503020000020003" pitchFamily="2" charset="0"/>
              </a:rPr>
              <a:t>ACTIVITY</a:t>
            </a:r>
          </a:p>
        </p:txBody>
      </p:sp>
    </p:spTree>
    <p:extLst>
      <p:ext uri="{BB962C8B-B14F-4D97-AF65-F5344CB8AC3E}">
        <p14:creationId xmlns:p14="http://schemas.microsoft.com/office/powerpoint/2010/main" val="386891754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877D55-D321-6D4D-ACC8-4E1FEC876C7E}" type="datetime1">
              <a:rPr lang="en-US" smtClean="0"/>
              <a:t>2/4/2019</a:t>
            </a:fld>
            <a:endParaRPr lang="en-US" dirty="0"/>
          </a:p>
        </p:txBody>
      </p:sp>
      <p:sp>
        <p:nvSpPr>
          <p:cNvPr id="6" name="Footer Placeholder 5"/>
          <p:cNvSpPr>
            <a:spLocks noGrp="1"/>
          </p:cNvSpPr>
          <p:nvPr>
            <p:ph type="ftr" sz="quarter" idx="11"/>
          </p:nvPr>
        </p:nvSpPr>
        <p:spPr/>
        <p:txBody>
          <a:bodyPr/>
          <a:lstStyle/>
          <a:p>
            <a:r>
              <a:rPr lang="en-US" dirty="0"/>
              <a:t>@ TechWerks 2015</a:t>
            </a:r>
          </a:p>
        </p:txBody>
      </p:sp>
      <p:sp>
        <p:nvSpPr>
          <p:cNvPr id="7" name="Slide Number Placeholder 6"/>
          <p:cNvSpPr>
            <a:spLocks noGrp="1"/>
          </p:cNvSpPr>
          <p:nvPr>
            <p:ph type="sldNum" sz="quarter" idx="12"/>
          </p:nvPr>
        </p:nvSpPr>
        <p:spPr/>
        <p:txBody>
          <a:bodyPr/>
          <a:lstStyle/>
          <a:p>
            <a:fld id="{86EEA6DE-BC14-4C4E-99EC-19D27E7382D5}" type="slidenum">
              <a:rPr lang="en-US" smtClean="0"/>
              <a:pPr/>
              <a:t>‹#›</a:t>
            </a:fld>
            <a:endParaRPr lang="en-US" dirty="0"/>
          </a:p>
        </p:txBody>
      </p:sp>
      <p:cxnSp>
        <p:nvCxnSpPr>
          <p:cNvPr id="8" name="Straight Connector 7"/>
          <p:cNvCxnSpPr/>
          <p:nvPr userDrawn="1"/>
        </p:nvCxnSpPr>
        <p:spPr>
          <a:xfrm>
            <a:off x="0" y="14478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47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791" indent="0">
              <a:buNone/>
              <a:defRPr sz="2000" b="1"/>
            </a:lvl2pPr>
            <a:lvl3pPr marL="913586" indent="0">
              <a:buNone/>
              <a:defRPr sz="1800" b="1"/>
            </a:lvl3pPr>
            <a:lvl4pPr marL="1370375" indent="0">
              <a:buNone/>
              <a:defRPr sz="1600" b="1"/>
            </a:lvl4pPr>
            <a:lvl5pPr marL="1827170" indent="0">
              <a:buNone/>
              <a:defRPr sz="1600" b="1"/>
            </a:lvl5pPr>
            <a:lvl6pPr marL="2283964" indent="0">
              <a:buNone/>
              <a:defRPr sz="1600" b="1"/>
            </a:lvl6pPr>
            <a:lvl7pPr marL="2740758" indent="0">
              <a:buNone/>
              <a:defRPr sz="1600" b="1"/>
            </a:lvl7pPr>
            <a:lvl8pPr marL="3197549" indent="0">
              <a:buNone/>
              <a:defRPr sz="1600" b="1"/>
            </a:lvl8pPr>
            <a:lvl9pPr marL="36543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2"/>
          </a:xfrm>
        </p:spPr>
        <p:txBody>
          <a:bodyPr anchor="b"/>
          <a:lstStyle>
            <a:lvl1pPr marL="0" indent="0">
              <a:buNone/>
              <a:defRPr sz="2400" b="1"/>
            </a:lvl1pPr>
            <a:lvl2pPr marL="456791" indent="0">
              <a:buNone/>
              <a:defRPr sz="2000" b="1"/>
            </a:lvl2pPr>
            <a:lvl3pPr marL="913586" indent="0">
              <a:buNone/>
              <a:defRPr sz="1800" b="1"/>
            </a:lvl3pPr>
            <a:lvl4pPr marL="1370375" indent="0">
              <a:buNone/>
              <a:defRPr sz="1600" b="1"/>
            </a:lvl4pPr>
            <a:lvl5pPr marL="1827170" indent="0">
              <a:buNone/>
              <a:defRPr sz="1600" b="1"/>
            </a:lvl5pPr>
            <a:lvl6pPr marL="2283964" indent="0">
              <a:buNone/>
              <a:defRPr sz="1600" b="1"/>
            </a:lvl6pPr>
            <a:lvl7pPr marL="2740758" indent="0">
              <a:buNone/>
              <a:defRPr sz="1600" b="1"/>
            </a:lvl7pPr>
            <a:lvl8pPr marL="3197549" indent="0">
              <a:buNone/>
              <a:defRPr sz="1600" b="1"/>
            </a:lvl8pPr>
            <a:lvl9pPr marL="3654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A4F6E7-8BD1-6E42-AF01-61D98660EA31}" type="datetime1">
              <a:rPr lang="en-US" smtClean="0"/>
              <a:t>2/4/2019</a:t>
            </a:fld>
            <a:endParaRPr lang="en-US" dirty="0"/>
          </a:p>
        </p:txBody>
      </p:sp>
      <p:sp>
        <p:nvSpPr>
          <p:cNvPr id="8" name="Footer Placeholder 7"/>
          <p:cNvSpPr>
            <a:spLocks noGrp="1"/>
          </p:cNvSpPr>
          <p:nvPr>
            <p:ph type="ftr" sz="quarter" idx="11"/>
          </p:nvPr>
        </p:nvSpPr>
        <p:spPr/>
        <p:txBody>
          <a:bodyPr/>
          <a:lstStyle/>
          <a:p>
            <a:r>
              <a:rPr lang="en-US" dirty="0"/>
              <a:t>@ TechWerks 2015</a:t>
            </a:r>
          </a:p>
        </p:txBody>
      </p:sp>
      <p:sp>
        <p:nvSpPr>
          <p:cNvPr id="9" name="Slide Number Placeholder 8"/>
          <p:cNvSpPr>
            <a:spLocks noGrp="1"/>
          </p:cNvSpPr>
          <p:nvPr>
            <p:ph type="sldNum" sz="quarter" idx="12"/>
          </p:nvPr>
        </p:nvSpPr>
        <p:spPr/>
        <p:txBody>
          <a:bodyPr/>
          <a:lstStyle/>
          <a:p>
            <a:fld id="{86EEA6DE-BC14-4C4E-99EC-19D27E7382D5}" type="slidenum">
              <a:rPr lang="en-US" smtClean="0"/>
              <a:pPr/>
              <a:t>‹#›</a:t>
            </a:fld>
            <a:endParaRPr lang="en-US" dirty="0"/>
          </a:p>
        </p:txBody>
      </p:sp>
      <p:cxnSp>
        <p:nvCxnSpPr>
          <p:cNvPr id="10" name="Straight Connector 9"/>
          <p:cNvCxnSpPr/>
          <p:nvPr userDrawn="1"/>
        </p:nvCxnSpPr>
        <p:spPr>
          <a:xfrm>
            <a:off x="0" y="14478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49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0024C7-42AE-E647-A954-977FAFB58D02}" type="datetime1">
              <a:rPr lang="en-US" smtClean="0"/>
              <a:t>2/4/2019</a:t>
            </a:fld>
            <a:endParaRPr lang="en-US" dirty="0"/>
          </a:p>
        </p:txBody>
      </p:sp>
      <p:sp>
        <p:nvSpPr>
          <p:cNvPr id="4" name="Footer Placeholder 3"/>
          <p:cNvSpPr>
            <a:spLocks noGrp="1"/>
          </p:cNvSpPr>
          <p:nvPr>
            <p:ph type="ftr" sz="quarter" idx="11"/>
          </p:nvPr>
        </p:nvSpPr>
        <p:spPr/>
        <p:txBody>
          <a:bodyPr/>
          <a:lstStyle/>
          <a:p>
            <a:r>
              <a:rPr lang="en-US" dirty="0"/>
              <a:t>@ TechWerks 2015</a:t>
            </a:r>
          </a:p>
        </p:txBody>
      </p:sp>
      <p:sp>
        <p:nvSpPr>
          <p:cNvPr id="5" name="Slide Number Placeholder 4"/>
          <p:cNvSpPr>
            <a:spLocks noGrp="1"/>
          </p:cNvSpPr>
          <p:nvPr>
            <p:ph type="sldNum" sz="quarter" idx="12"/>
          </p:nvPr>
        </p:nvSpPr>
        <p:spPr/>
        <p:txBody>
          <a:bodyPr/>
          <a:lstStyle/>
          <a:p>
            <a:fld id="{86EEA6DE-BC14-4C4E-99EC-19D27E7382D5}" type="slidenum">
              <a:rPr lang="en-US" smtClean="0"/>
              <a:pPr/>
              <a:t>‹#›</a:t>
            </a:fld>
            <a:endParaRPr lang="en-US" dirty="0"/>
          </a:p>
        </p:txBody>
      </p:sp>
      <p:cxnSp>
        <p:nvCxnSpPr>
          <p:cNvPr id="6" name="Straight Connector 5"/>
          <p:cNvCxnSpPr/>
          <p:nvPr userDrawn="1"/>
        </p:nvCxnSpPr>
        <p:spPr>
          <a:xfrm>
            <a:off x="0" y="14478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1295400"/>
            <a:ext cx="9144000" cy="0"/>
          </a:xfrm>
          <a:prstGeom prst="line">
            <a:avLst/>
          </a:prstGeom>
          <a:ln w="63500" cmpd="dbl">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61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9169"/>
            <a:ext cx="8229600" cy="1143000"/>
          </a:xfrm>
          <a:prstGeom prst="rect">
            <a:avLst/>
          </a:prstGeom>
        </p:spPr>
        <p:txBody>
          <a:bodyPr vert="horz" lIns="91357" tIns="45678" rIns="91357" bIns="45678"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357" tIns="45678" rIns="91357" bIns="4567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357" tIns="45678" rIns="91357" bIns="45678" rtlCol="0" anchor="ctr"/>
          <a:lstStyle>
            <a:lvl1pPr algn="l">
              <a:defRPr sz="1200">
                <a:solidFill>
                  <a:schemeClr val="tx1">
                    <a:tint val="75000"/>
                  </a:schemeClr>
                </a:solidFill>
              </a:defRPr>
            </a:lvl1pPr>
          </a:lstStyle>
          <a:p>
            <a:fld id="{4C704443-33DC-9449-A421-3824B4BFA832}" type="datetime1">
              <a:rPr lang="en-US" smtClean="0"/>
              <a:t>2/4/2019</a:t>
            </a:fld>
            <a:endParaRPr lang="en-US"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357" tIns="45678" rIns="91357" bIns="45678" rtlCol="0" anchor="ctr"/>
          <a:lstStyle>
            <a:lvl1pPr algn="ctr">
              <a:defRPr sz="1200">
                <a:solidFill>
                  <a:schemeClr val="tx1">
                    <a:tint val="75000"/>
                  </a:schemeClr>
                </a:solidFill>
              </a:defRPr>
            </a:lvl1pPr>
          </a:lstStyle>
          <a:p>
            <a:r>
              <a:rPr lang="en-US" dirty="0"/>
              <a:t>@ TechWerks 2015</a:t>
            </a: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357" tIns="45678" rIns="91357" bIns="45678" rtlCol="0" anchor="ctr"/>
          <a:lstStyle>
            <a:lvl1pPr algn="r">
              <a:defRPr sz="1200">
                <a:solidFill>
                  <a:schemeClr val="tx1">
                    <a:tint val="75000"/>
                  </a:schemeClr>
                </a:solidFill>
              </a:defRPr>
            </a:lvl1pPr>
          </a:lstStyle>
          <a:p>
            <a:fld id="{86EEA6DE-BC14-4C4E-99EC-19D27E7382D5}" type="slidenum">
              <a:rPr lang="en-US" smtClean="0"/>
              <a:pPr/>
              <a:t>‹#›</a:t>
            </a:fld>
            <a:endParaRPr lang="en-US" dirty="0"/>
          </a:p>
        </p:txBody>
      </p:sp>
    </p:spTree>
    <p:extLst>
      <p:ext uri="{BB962C8B-B14F-4D97-AF65-F5344CB8AC3E}">
        <p14:creationId xmlns:p14="http://schemas.microsoft.com/office/powerpoint/2010/main" val="2899308880"/>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50" r:id="rId3"/>
    <p:sldLayoutId id="2147483651"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hf sldNum="0" hdr="0" ftr="0" dt="0"/>
  <p:txStyles>
    <p:title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p:titleStyle>
    <p:bodyStyle>
      <a:lvl1pPr marL="342596" indent="-342596" algn="l" defTabSz="456791" rtl="0" eaLnBrk="1" latinLnBrk="0" hangingPunct="1">
        <a:spcBef>
          <a:spcPct val="20000"/>
        </a:spcBef>
        <a:buFont typeface="Arial"/>
        <a:buChar char="•"/>
        <a:defRPr sz="40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1pPr>
      <a:lvl2pPr marL="742288" indent="-285495" algn="l" defTabSz="456791" rtl="0" eaLnBrk="1" latinLnBrk="0" hangingPunct="1">
        <a:spcBef>
          <a:spcPct val="20000"/>
        </a:spcBef>
        <a:buFont typeface="Arial"/>
        <a:buChar char="–"/>
        <a:defRPr sz="36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2pPr>
      <a:lvl3pPr marL="1141981" indent="-228398" algn="l" defTabSz="456791" rtl="0" eaLnBrk="1" latinLnBrk="0" hangingPunct="1">
        <a:spcBef>
          <a:spcPct val="20000"/>
        </a:spcBef>
        <a:buFont typeface="Arial"/>
        <a:buChar char="•"/>
        <a:defRPr sz="32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3pPr>
      <a:lvl4pPr marL="1598774"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4pPr>
      <a:lvl5pPr marL="2055567" indent="-228398" algn="l" defTabSz="456791" rtl="0" eaLnBrk="1" latinLnBrk="0" hangingPunct="1">
        <a:spcBef>
          <a:spcPct val="20000"/>
        </a:spcBef>
        <a:buFont typeface="Arial"/>
        <a:buChar char="»"/>
        <a:defRPr sz="2800" b="0" i="0" kern="1200">
          <a:solidFill>
            <a:schemeClr val="tx1"/>
          </a:solidFill>
          <a:latin typeface="Avenir Medium" panose="02000503020000020003" pitchFamily="2" charset="0"/>
          <a:ea typeface="Avenir Medium" panose="02000503020000020003" pitchFamily="2" charset="0"/>
          <a:cs typeface="Avenir Medium" panose="02000503020000020003" pitchFamily="2" charset="0"/>
        </a:defRPr>
      </a:lvl5pPr>
      <a:lvl6pPr marL="2512361" indent="-228398" algn="l" defTabSz="456791" rtl="0" eaLnBrk="1" latinLnBrk="0" hangingPunct="1">
        <a:spcBef>
          <a:spcPct val="20000"/>
        </a:spcBef>
        <a:buFont typeface="Arial"/>
        <a:buChar char="•"/>
        <a:defRPr sz="2000" kern="1200">
          <a:solidFill>
            <a:schemeClr val="tx1"/>
          </a:solidFill>
          <a:latin typeface="+mn-lt"/>
          <a:ea typeface="+mn-ea"/>
          <a:cs typeface="+mn-cs"/>
        </a:defRPr>
      </a:lvl6pPr>
      <a:lvl7pPr marL="2969154" indent="-228398" algn="l" defTabSz="456791" rtl="0" eaLnBrk="1" latinLnBrk="0" hangingPunct="1">
        <a:spcBef>
          <a:spcPct val="20000"/>
        </a:spcBef>
        <a:buFont typeface="Arial"/>
        <a:buChar char="•"/>
        <a:defRPr sz="2000" kern="1200">
          <a:solidFill>
            <a:schemeClr val="tx1"/>
          </a:solidFill>
          <a:latin typeface="+mn-lt"/>
          <a:ea typeface="+mn-ea"/>
          <a:cs typeface="+mn-cs"/>
        </a:defRPr>
      </a:lvl7pPr>
      <a:lvl8pPr marL="3425945" indent="-228398" algn="l" defTabSz="456791" rtl="0" eaLnBrk="1" latinLnBrk="0" hangingPunct="1">
        <a:spcBef>
          <a:spcPct val="20000"/>
        </a:spcBef>
        <a:buFont typeface="Arial"/>
        <a:buChar char="•"/>
        <a:defRPr sz="2000" kern="1200">
          <a:solidFill>
            <a:schemeClr val="tx1"/>
          </a:solidFill>
          <a:latin typeface="+mn-lt"/>
          <a:ea typeface="+mn-ea"/>
          <a:cs typeface="+mn-cs"/>
        </a:defRPr>
      </a:lvl8pPr>
      <a:lvl9pPr marL="3882738" indent="-228398" algn="l" defTabSz="4567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91" rtl="0" eaLnBrk="1" latinLnBrk="0" hangingPunct="1">
        <a:defRPr sz="1800" kern="1200">
          <a:solidFill>
            <a:schemeClr val="tx1"/>
          </a:solidFill>
          <a:latin typeface="+mn-lt"/>
          <a:ea typeface="+mn-ea"/>
          <a:cs typeface="+mn-cs"/>
        </a:defRPr>
      </a:lvl1pPr>
      <a:lvl2pPr marL="456791" algn="l" defTabSz="456791" rtl="0" eaLnBrk="1" latinLnBrk="0" hangingPunct="1">
        <a:defRPr sz="1800" kern="1200">
          <a:solidFill>
            <a:schemeClr val="tx1"/>
          </a:solidFill>
          <a:latin typeface="+mn-lt"/>
          <a:ea typeface="+mn-ea"/>
          <a:cs typeface="+mn-cs"/>
        </a:defRPr>
      </a:lvl2pPr>
      <a:lvl3pPr marL="913586" algn="l" defTabSz="456791" rtl="0" eaLnBrk="1" latinLnBrk="0" hangingPunct="1">
        <a:defRPr sz="1800" kern="1200">
          <a:solidFill>
            <a:schemeClr val="tx1"/>
          </a:solidFill>
          <a:latin typeface="+mn-lt"/>
          <a:ea typeface="+mn-ea"/>
          <a:cs typeface="+mn-cs"/>
        </a:defRPr>
      </a:lvl3pPr>
      <a:lvl4pPr marL="1370375" algn="l" defTabSz="456791" rtl="0" eaLnBrk="1" latinLnBrk="0" hangingPunct="1">
        <a:defRPr sz="1800" kern="1200">
          <a:solidFill>
            <a:schemeClr val="tx1"/>
          </a:solidFill>
          <a:latin typeface="+mn-lt"/>
          <a:ea typeface="+mn-ea"/>
          <a:cs typeface="+mn-cs"/>
        </a:defRPr>
      </a:lvl4pPr>
      <a:lvl5pPr marL="1827170" algn="l" defTabSz="456791" rtl="0" eaLnBrk="1" latinLnBrk="0" hangingPunct="1">
        <a:defRPr sz="1800" kern="1200">
          <a:solidFill>
            <a:schemeClr val="tx1"/>
          </a:solidFill>
          <a:latin typeface="+mn-lt"/>
          <a:ea typeface="+mn-ea"/>
          <a:cs typeface="+mn-cs"/>
        </a:defRPr>
      </a:lvl5pPr>
      <a:lvl6pPr marL="2283964" algn="l" defTabSz="456791" rtl="0" eaLnBrk="1" latinLnBrk="0" hangingPunct="1">
        <a:defRPr sz="1800" kern="1200">
          <a:solidFill>
            <a:schemeClr val="tx1"/>
          </a:solidFill>
          <a:latin typeface="+mn-lt"/>
          <a:ea typeface="+mn-ea"/>
          <a:cs typeface="+mn-cs"/>
        </a:defRPr>
      </a:lvl6pPr>
      <a:lvl7pPr marL="2740758" algn="l" defTabSz="456791" rtl="0" eaLnBrk="1" latinLnBrk="0" hangingPunct="1">
        <a:defRPr sz="1800" kern="1200">
          <a:solidFill>
            <a:schemeClr val="tx1"/>
          </a:solidFill>
          <a:latin typeface="+mn-lt"/>
          <a:ea typeface="+mn-ea"/>
          <a:cs typeface="+mn-cs"/>
        </a:defRPr>
      </a:lvl7pPr>
      <a:lvl8pPr marL="3197549" algn="l" defTabSz="456791" rtl="0" eaLnBrk="1" latinLnBrk="0" hangingPunct="1">
        <a:defRPr sz="1800" kern="1200">
          <a:solidFill>
            <a:schemeClr val="tx1"/>
          </a:solidFill>
          <a:latin typeface="+mn-lt"/>
          <a:ea typeface="+mn-ea"/>
          <a:cs typeface="+mn-cs"/>
        </a:defRPr>
      </a:lvl8pPr>
      <a:lvl9pPr marL="3654343" algn="l" defTabSz="4567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5546-8190-A841-AA7B-BF6B75066733}"/>
              </a:ext>
            </a:extLst>
          </p:cNvPr>
          <p:cNvSpPr txBox="1">
            <a:spLocks/>
          </p:cNvSpPr>
          <p:nvPr/>
        </p:nvSpPr>
        <p:spPr>
          <a:xfrm>
            <a:off x="457200" y="2286000"/>
            <a:ext cx="8229600" cy="1143000"/>
          </a:xfrm>
          <a:prstGeom prst="rect">
            <a:avLst/>
          </a:prstGeom>
        </p:spPr>
        <p:txBody>
          <a:bodyPr>
            <a:normAutofit fontScale="90000" lnSpcReduction="20000"/>
          </a:bodyPr>
          <a:lstStyle>
            <a:lvl1pPr algn="ctr" defTabSz="456791" rtl="0" eaLnBrk="1" latinLnBrk="0" hangingPunct="1">
              <a:spcBef>
                <a:spcPct val="0"/>
              </a:spcBef>
              <a:buNone/>
              <a:defRPr sz="4400" b="1" i="0" kern="1200">
                <a:solidFill>
                  <a:schemeClr val="tx1"/>
                </a:solidFill>
                <a:latin typeface="Avenir Black" panose="02000503020000020003" pitchFamily="2" charset="0"/>
                <a:ea typeface="Avenir Black" panose="02000503020000020003" pitchFamily="2" charset="0"/>
                <a:cs typeface="Avenir Black" panose="02000503020000020003" pitchFamily="2" charset="0"/>
              </a:defRPr>
            </a:lvl1pPr>
          </a:lstStyle>
          <a:p>
            <a:r>
              <a:rPr lang="en-US" dirty="0"/>
              <a:t>Physical Resilience:</a:t>
            </a:r>
          </a:p>
          <a:p>
            <a:r>
              <a:rPr lang="en-US" dirty="0"/>
              <a:t>Strengthening Attention and Focus</a:t>
            </a:r>
          </a:p>
        </p:txBody>
      </p:sp>
    </p:spTree>
    <p:extLst>
      <p:ext uri="{BB962C8B-B14F-4D97-AF65-F5344CB8AC3E}">
        <p14:creationId xmlns:p14="http://schemas.microsoft.com/office/powerpoint/2010/main" val="311277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B762-7280-E945-8EDE-7845C9E773C3}"/>
              </a:ext>
            </a:extLst>
          </p:cNvPr>
          <p:cNvSpPr>
            <a:spLocks noGrp="1"/>
          </p:cNvSpPr>
          <p:nvPr>
            <p:ph type="title"/>
          </p:nvPr>
        </p:nvSpPr>
        <p:spPr/>
        <p:txBody>
          <a:bodyPr/>
          <a:lstStyle/>
          <a:p>
            <a:r>
              <a:rPr lang="en-US" dirty="0"/>
              <a:t>Get more sleep!</a:t>
            </a:r>
          </a:p>
        </p:txBody>
      </p:sp>
      <p:sp>
        <p:nvSpPr>
          <p:cNvPr id="3" name="Content Placeholder 2">
            <a:extLst>
              <a:ext uri="{FF2B5EF4-FFF2-40B4-BE49-F238E27FC236}">
                <a16:creationId xmlns:a16="http://schemas.microsoft.com/office/drawing/2014/main" id="{35804EA8-9587-F94D-A2B0-F856004092C1}"/>
              </a:ext>
            </a:extLst>
          </p:cNvPr>
          <p:cNvSpPr>
            <a:spLocks noGrp="1"/>
          </p:cNvSpPr>
          <p:nvPr>
            <p:ph idx="1"/>
          </p:nvPr>
        </p:nvSpPr>
        <p:spPr/>
        <p:txBody>
          <a:bodyPr>
            <a:normAutofit/>
          </a:bodyPr>
          <a:lstStyle/>
          <a:p>
            <a:r>
              <a:rPr lang="en-US" dirty="0"/>
              <a:t>All that is possible if you are well-rested, yet:</a:t>
            </a:r>
          </a:p>
          <a:p>
            <a:pPr lvl="1"/>
            <a:r>
              <a:rPr lang="en-US" dirty="0"/>
              <a:t>More than 80% of people report sleep problems at least once a week</a:t>
            </a:r>
          </a:p>
          <a:p>
            <a:pPr lvl="1"/>
            <a:r>
              <a:rPr lang="en-US" dirty="0"/>
              <a:t>Centers for Disease Control has called sleep deprivation a public health crisis</a:t>
            </a:r>
          </a:p>
        </p:txBody>
      </p:sp>
    </p:spTree>
    <p:extLst>
      <p:ext uri="{BB962C8B-B14F-4D97-AF65-F5344CB8AC3E}">
        <p14:creationId xmlns:p14="http://schemas.microsoft.com/office/powerpoint/2010/main" val="119740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5571-A11C-D442-86B0-3461A0D67456}"/>
              </a:ext>
            </a:extLst>
          </p:cNvPr>
          <p:cNvSpPr>
            <a:spLocks noGrp="1"/>
          </p:cNvSpPr>
          <p:nvPr>
            <p:ph type="title"/>
          </p:nvPr>
        </p:nvSpPr>
        <p:spPr/>
        <p:txBody>
          <a:bodyPr>
            <a:normAutofit fontScale="90000"/>
          </a:bodyPr>
          <a:lstStyle/>
          <a:p>
            <a:r>
              <a:rPr lang="en-US" dirty="0"/>
              <a:t>Steps you can take to improve sleep</a:t>
            </a:r>
          </a:p>
        </p:txBody>
      </p:sp>
      <p:sp>
        <p:nvSpPr>
          <p:cNvPr id="3" name="Content Placeholder 2">
            <a:extLst>
              <a:ext uri="{FF2B5EF4-FFF2-40B4-BE49-F238E27FC236}">
                <a16:creationId xmlns:a16="http://schemas.microsoft.com/office/drawing/2014/main" id="{64829C07-606C-E142-8734-581E326D98CA}"/>
              </a:ext>
            </a:extLst>
          </p:cNvPr>
          <p:cNvSpPr>
            <a:spLocks noGrp="1"/>
          </p:cNvSpPr>
          <p:nvPr>
            <p:ph idx="1"/>
          </p:nvPr>
        </p:nvSpPr>
        <p:spPr/>
        <p:txBody>
          <a:bodyPr>
            <a:normAutofit/>
          </a:bodyPr>
          <a:lstStyle/>
          <a:p>
            <a:pPr marL="0" indent="0">
              <a:buNone/>
            </a:pPr>
            <a:r>
              <a:rPr lang="en-US" dirty="0"/>
              <a:t>1) Keep a sleep diary to find out how much sleep you need</a:t>
            </a:r>
          </a:p>
          <a:p>
            <a:pPr lvl="1"/>
            <a:r>
              <a:rPr lang="en-US" dirty="0"/>
              <a:t>See participant guide for a sample sleep guide</a:t>
            </a:r>
          </a:p>
          <a:p>
            <a:pPr marL="0" indent="0">
              <a:buNone/>
            </a:pPr>
            <a:r>
              <a:rPr lang="en-US" dirty="0"/>
              <a:t>2) Develop good sleep habits</a:t>
            </a:r>
          </a:p>
          <a:p>
            <a:pPr lvl="1"/>
            <a:r>
              <a:rPr lang="en-US" dirty="0"/>
              <a:t>Go to bed and wake up at the same time every day</a:t>
            </a:r>
          </a:p>
        </p:txBody>
      </p:sp>
    </p:spTree>
    <p:extLst>
      <p:ext uri="{BB962C8B-B14F-4D97-AF65-F5344CB8AC3E}">
        <p14:creationId xmlns:p14="http://schemas.microsoft.com/office/powerpoint/2010/main" val="116638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5571-A11C-D442-86B0-3461A0D67456}"/>
              </a:ext>
            </a:extLst>
          </p:cNvPr>
          <p:cNvSpPr>
            <a:spLocks noGrp="1"/>
          </p:cNvSpPr>
          <p:nvPr>
            <p:ph type="title"/>
          </p:nvPr>
        </p:nvSpPr>
        <p:spPr/>
        <p:txBody>
          <a:bodyPr>
            <a:normAutofit fontScale="90000"/>
          </a:bodyPr>
          <a:lstStyle/>
          <a:p>
            <a:r>
              <a:rPr lang="en-US" dirty="0"/>
              <a:t>Steps you can take to improve sleep</a:t>
            </a:r>
          </a:p>
        </p:txBody>
      </p:sp>
      <p:sp>
        <p:nvSpPr>
          <p:cNvPr id="3" name="Content Placeholder 2">
            <a:extLst>
              <a:ext uri="{FF2B5EF4-FFF2-40B4-BE49-F238E27FC236}">
                <a16:creationId xmlns:a16="http://schemas.microsoft.com/office/drawing/2014/main" id="{64829C07-606C-E142-8734-581E326D98CA}"/>
              </a:ext>
            </a:extLst>
          </p:cNvPr>
          <p:cNvSpPr>
            <a:spLocks noGrp="1"/>
          </p:cNvSpPr>
          <p:nvPr>
            <p:ph idx="1"/>
          </p:nvPr>
        </p:nvSpPr>
        <p:spPr/>
        <p:txBody>
          <a:bodyPr>
            <a:normAutofit/>
          </a:bodyPr>
          <a:lstStyle/>
          <a:p>
            <a:pPr marL="0" indent="0">
              <a:buNone/>
            </a:pPr>
            <a:r>
              <a:rPr lang="en-US" dirty="0"/>
              <a:t>3) Turn off screens—the blue light has the same effects as sunlight</a:t>
            </a:r>
          </a:p>
          <a:p>
            <a:pPr marL="0" indent="0">
              <a:buNone/>
            </a:pPr>
            <a:r>
              <a:rPr lang="en-US" dirty="0"/>
              <a:t>4) Avoid eating and working out right before bed</a:t>
            </a:r>
          </a:p>
          <a:p>
            <a:pPr marL="0" indent="0">
              <a:buNone/>
            </a:pPr>
            <a:r>
              <a:rPr lang="en-US" dirty="0"/>
              <a:t>5) Keep your room cool</a:t>
            </a:r>
          </a:p>
          <a:p>
            <a:pPr marL="0" indent="0">
              <a:buNone/>
            </a:pPr>
            <a:endParaRPr lang="en-US" dirty="0"/>
          </a:p>
        </p:txBody>
      </p:sp>
    </p:spTree>
    <p:extLst>
      <p:ext uri="{BB962C8B-B14F-4D97-AF65-F5344CB8AC3E}">
        <p14:creationId xmlns:p14="http://schemas.microsoft.com/office/powerpoint/2010/main" val="237169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D85B-4225-6545-BC57-269AE0C7649A}"/>
              </a:ext>
            </a:extLst>
          </p:cNvPr>
          <p:cNvSpPr>
            <a:spLocks noGrp="1"/>
          </p:cNvSpPr>
          <p:nvPr>
            <p:ph type="title"/>
          </p:nvPr>
        </p:nvSpPr>
        <p:spPr/>
        <p:txBody>
          <a:bodyPr/>
          <a:lstStyle/>
          <a:p>
            <a:r>
              <a:rPr lang="en-US" dirty="0"/>
              <a:t>Strengthen Physical Resilience</a:t>
            </a:r>
          </a:p>
        </p:txBody>
      </p:sp>
    </p:spTree>
    <p:extLst>
      <p:ext uri="{BB962C8B-B14F-4D97-AF65-F5344CB8AC3E}">
        <p14:creationId xmlns:p14="http://schemas.microsoft.com/office/powerpoint/2010/main" val="211271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5571-A11C-D442-86B0-3461A0D67456}"/>
              </a:ext>
            </a:extLst>
          </p:cNvPr>
          <p:cNvSpPr>
            <a:spLocks noGrp="1"/>
          </p:cNvSpPr>
          <p:nvPr>
            <p:ph type="title"/>
          </p:nvPr>
        </p:nvSpPr>
        <p:spPr>
          <a:xfrm>
            <a:off x="457200" y="457200"/>
            <a:ext cx="8408504" cy="1143000"/>
          </a:xfrm>
        </p:spPr>
        <p:txBody>
          <a:bodyPr>
            <a:normAutofit fontScale="90000"/>
          </a:bodyPr>
          <a:lstStyle/>
          <a:p>
            <a:r>
              <a:rPr lang="en-US" dirty="0"/>
              <a:t>What aspect of physical resilience do you want to strengthen?</a:t>
            </a:r>
          </a:p>
        </p:txBody>
      </p:sp>
      <p:sp>
        <p:nvSpPr>
          <p:cNvPr id="3" name="Content Placeholder 2">
            <a:extLst>
              <a:ext uri="{FF2B5EF4-FFF2-40B4-BE49-F238E27FC236}">
                <a16:creationId xmlns:a16="http://schemas.microsoft.com/office/drawing/2014/main" id="{64829C07-606C-E142-8734-581E326D98CA}"/>
              </a:ext>
            </a:extLst>
          </p:cNvPr>
          <p:cNvSpPr>
            <a:spLocks noGrp="1"/>
          </p:cNvSpPr>
          <p:nvPr>
            <p:ph idx="1"/>
          </p:nvPr>
        </p:nvSpPr>
        <p:spPr>
          <a:xfrm>
            <a:off x="457200" y="2017644"/>
            <a:ext cx="8229600" cy="4525963"/>
          </a:xfrm>
        </p:spPr>
        <p:txBody>
          <a:bodyPr>
            <a:normAutofit fontScale="92500"/>
          </a:bodyPr>
          <a:lstStyle/>
          <a:p>
            <a:r>
              <a:rPr lang="en-US" dirty="0"/>
              <a:t>Are you satisfied with your physical health?  What would you like to work on?</a:t>
            </a:r>
          </a:p>
          <a:p>
            <a:pPr lvl="1"/>
            <a:r>
              <a:rPr lang="en-US" dirty="0"/>
              <a:t>Nutrition? </a:t>
            </a:r>
          </a:p>
          <a:p>
            <a:pPr lvl="1"/>
            <a:r>
              <a:rPr lang="en-US" dirty="0"/>
              <a:t>Exercise? </a:t>
            </a:r>
          </a:p>
          <a:p>
            <a:pPr lvl="1"/>
            <a:r>
              <a:rPr lang="en-US" dirty="0"/>
              <a:t>Sleep?</a:t>
            </a:r>
          </a:p>
          <a:p>
            <a:r>
              <a:rPr lang="en-US" dirty="0"/>
              <a:t>Use values-based goal setting to strengthen your physical resilience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7660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Values interventions work: Weight loss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76823890"/>
              </p:ext>
            </p:extLst>
          </p:nvPr>
        </p:nvGraphicFramePr>
        <p:xfrm>
          <a:off x="581996" y="130216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81996" y="5828132"/>
            <a:ext cx="8104804" cy="830997"/>
          </a:xfrm>
          <a:prstGeom prst="rect">
            <a:avLst/>
          </a:prstGeom>
          <a:noFill/>
        </p:spPr>
        <p:txBody>
          <a:bodyPr wrap="square" rtlCol="0">
            <a:spAutoFit/>
          </a:bodyPr>
          <a:lstStyle/>
          <a:p>
            <a:r>
              <a:rPr lang="en-US" sz="2400" b="1" dirty="0">
                <a:latin typeface="Cambria"/>
                <a:cs typeface="Cambria"/>
              </a:rPr>
              <a:t>2½ months later: 6 pound (3 kg) difference between the groups</a:t>
            </a:r>
          </a:p>
        </p:txBody>
      </p:sp>
      <p:sp>
        <p:nvSpPr>
          <p:cNvPr id="9" name="TextBox 8"/>
          <p:cNvSpPr txBox="1"/>
          <p:nvPr/>
        </p:nvSpPr>
        <p:spPr>
          <a:xfrm>
            <a:off x="5009015" y="6401031"/>
            <a:ext cx="3802581" cy="369332"/>
          </a:xfrm>
          <a:prstGeom prst="rect">
            <a:avLst/>
          </a:prstGeom>
          <a:noFill/>
        </p:spPr>
        <p:txBody>
          <a:bodyPr wrap="none" rtlCol="0">
            <a:spAutoFit/>
          </a:bodyPr>
          <a:lstStyle/>
          <a:p>
            <a:r>
              <a:rPr lang="en-US" dirty="0"/>
              <a:t>Logel &amp; Cohen, 2012; Cook, et al, 2014</a:t>
            </a:r>
          </a:p>
        </p:txBody>
      </p:sp>
    </p:spTree>
    <p:extLst>
      <p:ext uri="{BB962C8B-B14F-4D97-AF65-F5344CB8AC3E}">
        <p14:creationId xmlns:p14="http://schemas.microsoft.com/office/powerpoint/2010/main" val="237034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212"/>
            <a:ext cx="8229600" cy="1143000"/>
          </a:xfrm>
        </p:spPr>
        <p:txBody>
          <a:bodyPr>
            <a:normAutofit fontScale="90000"/>
          </a:bodyPr>
          <a:lstStyle/>
          <a:p>
            <a:r>
              <a:rPr lang="en-US" dirty="0"/>
              <a:t>Activity: Values and Physical Resilience</a:t>
            </a:r>
            <a:endParaRPr lang="en-US" sz="2700" dirty="0">
              <a:solidFill>
                <a:srgbClr val="FFFF00"/>
              </a:solidFill>
            </a:endParaRPr>
          </a:p>
        </p:txBody>
      </p:sp>
      <p:sp>
        <p:nvSpPr>
          <p:cNvPr id="3" name="Content Placeholder 2"/>
          <p:cNvSpPr>
            <a:spLocks noGrp="1"/>
          </p:cNvSpPr>
          <p:nvPr>
            <p:ph idx="1"/>
          </p:nvPr>
        </p:nvSpPr>
        <p:spPr>
          <a:xfrm>
            <a:off x="457200" y="1691640"/>
            <a:ext cx="8229600" cy="4525963"/>
          </a:xfrm>
        </p:spPr>
        <p:txBody>
          <a:bodyPr>
            <a:noAutofit/>
          </a:bodyPr>
          <a:lstStyle/>
          <a:p>
            <a:r>
              <a:rPr lang="en-US" dirty="0"/>
              <a:t>Are you satisfied with your physical health? What would you like to work on?</a:t>
            </a:r>
          </a:p>
          <a:p>
            <a:r>
              <a:rPr lang="en-US" dirty="0"/>
              <a:t>Why is this important to you?  Why do you value this aspect of your physical resilience?</a:t>
            </a:r>
            <a:endParaRPr lang="en-US" sz="3200" b="1" dirty="0"/>
          </a:p>
          <a:p>
            <a:pPr marL="799385" lvl="2" indent="0">
              <a:buNone/>
            </a:pPr>
            <a:endParaRPr lang="en-US" sz="3200" b="1" dirty="0"/>
          </a:p>
          <a:p>
            <a:pPr marL="799385" lvl="2" indent="0">
              <a:buNone/>
            </a:pPr>
            <a:endParaRPr lang="en-US" sz="3200" b="1" dirty="0"/>
          </a:p>
        </p:txBody>
      </p:sp>
      <p:sp>
        <p:nvSpPr>
          <p:cNvPr id="4" name="TextBox 3"/>
          <p:cNvSpPr txBox="1"/>
          <p:nvPr/>
        </p:nvSpPr>
        <p:spPr>
          <a:xfrm>
            <a:off x="5009015" y="6401031"/>
            <a:ext cx="3802581" cy="369332"/>
          </a:xfrm>
          <a:prstGeom prst="rect">
            <a:avLst/>
          </a:prstGeom>
          <a:noFill/>
        </p:spPr>
        <p:txBody>
          <a:bodyPr wrap="none" rtlCol="0">
            <a:spAutoFit/>
          </a:bodyPr>
          <a:lstStyle/>
          <a:p>
            <a:r>
              <a:rPr lang="en-US" dirty="0"/>
              <a:t>Logel &amp; Cohen, 2012; Cook, et al, 2014</a:t>
            </a:r>
          </a:p>
        </p:txBody>
      </p:sp>
    </p:spTree>
    <p:extLst>
      <p:ext uri="{BB962C8B-B14F-4D97-AF65-F5344CB8AC3E}">
        <p14:creationId xmlns:p14="http://schemas.microsoft.com/office/powerpoint/2010/main" val="405510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526" y="237924"/>
            <a:ext cx="7895583" cy="1206783"/>
          </a:xfrm>
        </p:spPr>
        <p:txBody>
          <a:bodyPr>
            <a:normAutofit/>
          </a:bodyPr>
          <a:lstStyle/>
          <a:p>
            <a:r>
              <a:rPr lang="en-US" dirty="0"/>
              <a:t>Chart Your Course</a:t>
            </a:r>
          </a:p>
        </p:txBody>
      </p:sp>
      <p:sp>
        <p:nvSpPr>
          <p:cNvPr id="4" name="Text Placeholder 3"/>
          <p:cNvSpPr>
            <a:spLocks noGrp="1"/>
          </p:cNvSpPr>
          <p:nvPr>
            <p:ph type="body" sz="quarter" idx="1"/>
          </p:nvPr>
        </p:nvSpPr>
        <p:spPr>
          <a:xfrm>
            <a:off x="569041" y="1620982"/>
            <a:ext cx="8090551" cy="5237018"/>
          </a:xfrm>
        </p:spPr>
        <p:txBody>
          <a:bodyPr>
            <a:normAutofit fontScale="92500"/>
          </a:bodyPr>
          <a:lstStyle/>
          <a:p>
            <a:r>
              <a:rPr lang="en-US" sz="3200" dirty="0"/>
              <a:t>What will you do to live that value and work towards your physical resilience goal:</a:t>
            </a:r>
          </a:p>
          <a:p>
            <a:pPr marL="479954" lvl="5" indent="0" algn="ctr">
              <a:spcBef>
                <a:spcPts val="844"/>
              </a:spcBef>
              <a:buFont typeface="Arial" charset="0"/>
              <a:buChar char="•"/>
            </a:pPr>
            <a:r>
              <a:rPr lang="en-US" sz="3600" dirty="0">
                <a:latin typeface="Garamond" panose="02020404030301010803" pitchFamily="18" charset="0"/>
                <a:ea typeface="Cormorant Garamond" charset="0"/>
                <a:cs typeface="Cormorant Garamond" charset="0"/>
              </a:rPr>
              <a:t>In the next 24 hours?</a:t>
            </a:r>
          </a:p>
          <a:p>
            <a:pPr marL="479954" lvl="5" indent="0" algn="ctr">
              <a:spcBef>
                <a:spcPts val="844"/>
              </a:spcBef>
              <a:buFont typeface="Arial" charset="0"/>
              <a:buChar char="•"/>
            </a:pPr>
            <a:r>
              <a:rPr lang="en-US" sz="3600" dirty="0">
                <a:latin typeface="Garamond" panose="02020404030301010803" pitchFamily="18" charset="0"/>
                <a:ea typeface="Cormorant Garamond" charset="0"/>
                <a:cs typeface="Cormorant Garamond" charset="0"/>
              </a:rPr>
              <a:t>In the next two weeks?</a:t>
            </a:r>
          </a:p>
          <a:p>
            <a:pPr marL="479954" lvl="5" indent="0" algn="ctr">
              <a:spcBef>
                <a:spcPts val="844"/>
              </a:spcBef>
              <a:buFont typeface="Arial" charset="0"/>
              <a:buChar char="•"/>
            </a:pPr>
            <a:r>
              <a:rPr lang="en-US" sz="3600" dirty="0">
                <a:latin typeface="Garamond" panose="02020404030301010803" pitchFamily="18" charset="0"/>
                <a:ea typeface="Cormorant Garamond" charset="0"/>
                <a:cs typeface="Cormorant Garamond" charset="0"/>
              </a:rPr>
              <a:t>In the next 3 months?</a:t>
            </a:r>
          </a:p>
          <a:p>
            <a:pPr lvl="3" indent="0">
              <a:spcBef>
                <a:spcPts val="844"/>
              </a:spcBef>
            </a:pPr>
            <a:endParaRPr lang="en-US" sz="3200" dirty="0">
              <a:latin typeface="Avenir Roman" panose="02000503020000020003" pitchFamily="2" charset="0"/>
              <a:ea typeface="Cormorant Garamond" charset="0"/>
              <a:cs typeface="Cormorant Garamond" charset="0"/>
            </a:endParaRPr>
          </a:p>
          <a:p>
            <a:pPr lvl="3" indent="0">
              <a:spcBef>
                <a:spcPts val="844"/>
              </a:spcBef>
            </a:pPr>
            <a:r>
              <a:rPr lang="en-US" sz="3200" dirty="0">
                <a:latin typeface="Avenir Roman" panose="02000503020000020003" pitchFamily="2" charset="0"/>
                <a:ea typeface="Cormorant Garamond" charset="0"/>
                <a:cs typeface="Cormorant Garamond" charset="0"/>
              </a:rPr>
              <a:t>What obstacles might you encounter?  How will you overcome?</a:t>
            </a:r>
          </a:p>
          <a:p>
            <a:pPr lvl="3" indent="0">
              <a:spcBef>
                <a:spcPts val="844"/>
              </a:spcBef>
            </a:pPr>
            <a:endParaRPr lang="en-US" sz="3200" dirty="0">
              <a:latin typeface="Avenir Roman" panose="02000503020000020003" pitchFamily="2" charset="0"/>
              <a:ea typeface="Cormorant Garamond" charset="0"/>
              <a:cs typeface="Cormorant Garamond" charset="0"/>
            </a:endParaRPr>
          </a:p>
          <a:p>
            <a:pPr lvl="3" indent="0">
              <a:spcBef>
                <a:spcPts val="844"/>
              </a:spcBef>
            </a:pPr>
            <a:r>
              <a:rPr lang="en-US" sz="3200" dirty="0">
                <a:latin typeface="Avenir Roman" panose="02000503020000020003" pitchFamily="2" charset="0"/>
                <a:ea typeface="Cormorant Garamond" charset="0"/>
                <a:cs typeface="Cormorant Garamond" charset="0"/>
              </a:rPr>
              <a:t>Revisit your plan as needed.</a:t>
            </a:r>
          </a:p>
          <a:p>
            <a:endParaRPr lang="en-US" dirty="0"/>
          </a:p>
        </p:txBody>
      </p:sp>
    </p:spTree>
    <p:extLst>
      <p:ext uri="{BB962C8B-B14F-4D97-AF65-F5344CB8AC3E}">
        <p14:creationId xmlns:p14="http://schemas.microsoft.com/office/powerpoint/2010/main" val="207155984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Physical Resilience</a:t>
            </a:r>
          </a:p>
        </p:txBody>
      </p:sp>
      <p:sp>
        <p:nvSpPr>
          <p:cNvPr id="3" name="Content Placeholder 2"/>
          <p:cNvSpPr>
            <a:spLocks noGrp="1"/>
          </p:cNvSpPr>
          <p:nvPr>
            <p:ph idx="1"/>
          </p:nvPr>
        </p:nvSpPr>
        <p:spPr>
          <a:xfrm>
            <a:off x="457200" y="1152939"/>
            <a:ext cx="8229600" cy="5705061"/>
          </a:xfrm>
        </p:spPr>
        <p:txBody>
          <a:bodyPr>
            <a:normAutofit fontScale="77500" lnSpcReduction="20000"/>
          </a:bodyPr>
          <a:lstStyle/>
          <a:p>
            <a:r>
              <a:rPr lang="en-US" dirty="0"/>
              <a:t>Physical resilience:</a:t>
            </a:r>
          </a:p>
          <a:p>
            <a:pPr lvl="1"/>
            <a:r>
              <a:rPr lang="en-US" dirty="0"/>
              <a:t>Improves productivity and energy</a:t>
            </a:r>
          </a:p>
          <a:p>
            <a:pPr lvl="1"/>
            <a:r>
              <a:rPr lang="en-US" dirty="0"/>
              <a:t>Sharpens focus and attention</a:t>
            </a:r>
          </a:p>
          <a:p>
            <a:pPr lvl="1"/>
            <a:r>
              <a:rPr lang="en-US" dirty="0"/>
              <a:t>Enhances mood</a:t>
            </a:r>
          </a:p>
          <a:p>
            <a:r>
              <a:rPr lang="en-US" dirty="0"/>
              <a:t>Improve physical resilience by:</a:t>
            </a:r>
          </a:p>
          <a:p>
            <a:pPr lvl="1"/>
            <a:r>
              <a:rPr lang="en-US" sz="3200" dirty="0"/>
              <a:t>Creating strong sleep habits</a:t>
            </a:r>
          </a:p>
          <a:p>
            <a:pPr lvl="1"/>
            <a:r>
              <a:rPr lang="en-US" sz="3200" dirty="0"/>
              <a:t>Set values-based goals for your physical resilience</a:t>
            </a:r>
          </a:p>
          <a:p>
            <a:pPr marL="971143" lvl="1" indent="-514350">
              <a:buFont typeface="+mj-lt"/>
              <a:buAutoNum type="arabicPeriod"/>
            </a:pPr>
            <a:r>
              <a:rPr lang="en-US" sz="3200" dirty="0"/>
              <a:t>What aspect of your physical resilience do you want to strengthen? Why is that important to you?</a:t>
            </a:r>
          </a:p>
          <a:p>
            <a:pPr marL="971143" lvl="1" indent="-514350">
              <a:buFont typeface="+mj-lt"/>
              <a:buAutoNum type="arabicPeriod"/>
            </a:pPr>
            <a:r>
              <a:rPr lang="en-US" sz="3200" dirty="0"/>
              <a:t>What will you do in the next 24 hours?  Two weeks? Three months?</a:t>
            </a:r>
          </a:p>
          <a:p>
            <a:pPr marL="971143" lvl="1" indent="-514350">
              <a:buFont typeface="+mj-lt"/>
              <a:buAutoNum type="arabicPeriod"/>
            </a:pPr>
            <a:r>
              <a:rPr lang="en-US" sz="3200" dirty="0"/>
              <a:t>What obstacles will you encounter? How will you overcome them?</a:t>
            </a:r>
          </a:p>
          <a:p>
            <a:pPr marL="971143" lvl="1" indent="-514350">
              <a:buFont typeface="+mj-lt"/>
              <a:buAutoNum type="arabicPeriod"/>
            </a:pPr>
            <a:r>
              <a:rPr lang="en-US" sz="3200" dirty="0"/>
              <a:t>Revisit your goals as needed</a:t>
            </a:r>
          </a:p>
        </p:txBody>
      </p:sp>
    </p:spTree>
    <p:extLst>
      <p:ext uri="{BB962C8B-B14F-4D97-AF65-F5344CB8AC3E}">
        <p14:creationId xmlns:p14="http://schemas.microsoft.com/office/powerpoint/2010/main" val="130267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891"/>
            <a:ext cx="8229600" cy="1143000"/>
          </a:xfrm>
        </p:spPr>
        <p:txBody>
          <a:bodyPr>
            <a:normAutofit fontScale="90000"/>
          </a:bodyPr>
          <a:lstStyle/>
          <a:p>
            <a:r>
              <a:rPr lang="en-US" dirty="0"/>
              <a:t>How Does Physical Resilience help?</a:t>
            </a:r>
          </a:p>
        </p:txBody>
      </p:sp>
      <p:sp>
        <p:nvSpPr>
          <p:cNvPr id="3" name="Content Placeholder 2"/>
          <p:cNvSpPr>
            <a:spLocks noGrp="1"/>
          </p:cNvSpPr>
          <p:nvPr>
            <p:ph idx="1"/>
          </p:nvPr>
        </p:nvSpPr>
        <p:spPr>
          <a:xfrm>
            <a:off x="831273" y="1481891"/>
            <a:ext cx="7855527" cy="4525963"/>
          </a:xfrm>
        </p:spPr>
        <p:txBody>
          <a:bodyPr>
            <a:normAutofit/>
          </a:bodyPr>
          <a:lstStyle/>
          <a:p>
            <a:r>
              <a:rPr lang="en-US" dirty="0"/>
              <a:t>Strong physical resilience and wellbeing:</a:t>
            </a:r>
          </a:p>
          <a:p>
            <a:pPr lvl="1"/>
            <a:r>
              <a:rPr lang="en-US" dirty="0"/>
              <a:t>Improves productivity</a:t>
            </a:r>
          </a:p>
          <a:p>
            <a:pPr lvl="1"/>
            <a:r>
              <a:rPr lang="en-US" dirty="0"/>
              <a:t>Increases energy</a:t>
            </a:r>
          </a:p>
          <a:p>
            <a:pPr lvl="1"/>
            <a:r>
              <a:rPr lang="en-US" dirty="0"/>
              <a:t>Sharpens focus and attention</a:t>
            </a:r>
          </a:p>
          <a:p>
            <a:pPr lvl="1"/>
            <a:r>
              <a:rPr lang="en-US" dirty="0"/>
              <a:t>Enhances mood</a:t>
            </a:r>
          </a:p>
        </p:txBody>
      </p:sp>
    </p:spTree>
    <p:extLst>
      <p:ext uri="{BB962C8B-B14F-4D97-AF65-F5344CB8AC3E}">
        <p14:creationId xmlns:p14="http://schemas.microsoft.com/office/powerpoint/2010/main" val="124764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2004"/>
            <a:ext cx="8229600" cy="1143000"/>
          </a:xfrm>
        </p:spPr>
        <p:txBody>
          <a:bodyPr>
            <a:normAutofit fontScale="90000"/>
          </a:bodyPr>
          <a:lstStyle/>
          <a:p>
            <a:r>
              <a:rPr lang="en-US" dirty="0"/>
              <a:t>Reciprocal relationship between physical and emotional resilience</a:t>
            </a:r>
          </a:p>
        </p:txBody>
      </p:sp>
      <p:grpSp>
        <p:nvGrpSpPr>
          <p:cNvPr id="5" name="Group 4"/>
          <p:cNvGrpSpPr/>
          <p:nvPr/>
        </p:nvGrpSpPr>
        <p:grpSpPr>
          <a:xfrm>
            <a:off x="5266262" y="2460938"/>
            <a:ext cx="3427660" cy="2056596"/>
            <a:chOff x="1607" y="2591924"/>
            <a:chExt cx="3427660" cy="2056596"/>
          </a:xfrm>
          <a:scene3d>
            <a:camera prst="orthographicFront">
              <a:rot lat="0" lon="0" rev="0"/>
            </a:camera>
            <a:lightRig rig="contrasting" dir="t">
              <a:rot lat="0" lon="0" rev="1200000"/>
            </a:lightRig>
          </a:scene3d>
        </p:grpSpPr>
        <p:sp>
          <p:nvSpPr>
            <p:cNvPr id="6" name="Rounded Rectangle 5"/>
            <p:cNvSpPr/>
            <p:nvPr/>
          </p:nvSpPr>
          <p:spPr>
            <a:xfrm>
              <a:off x="1607" y="2591924"/>
              <a:ext cx="3427660" cy="2056596"/>
            </a:xfrm>
            <a:prstGeom prst="roundRect">
              <a:avLst>
                <a:gd name="adj" fmla="val 10000"/>
              </a:avLst>
            </a:prstGeom>
            <a:solidFill>
              <a:srgbClr val="00304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shade val="50000"/>
                <a:hueOff val="0"/>
                <a:satOff val="0"/>
                <a:lumOff val="0"/>
                <a:alphaOff val="0"/>
              </a:schemeClr>
            </a:effectRef>
            <a:fontRef idx="minor">
              <a:schemeClr val="lt1"/>
            </a:fontRef>
          </p:style>
        </p:sp>
        <p:sp>
          <p:nvSpPr>
            <p:cNvPr id="7" name="Rounded Rectangle 4"/>
            <p:cNvSpPr/>
            <p:nvPr/>
          </p:nvSpPr>
          <p:spPr>
            <a:xfrm>
              <a:off x="61843" y="2652160"/>
              <a:ext cx="3307188" cy="1936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t>Physical resilience</a:t>
              </a:r>
            </a:p>
          </p:txBody>
        </p:sp>
      </p:grpSp>
      <p:grpSp>
        <p:nvGrpSpPr>
          <p:cNvPr id="8" name="Group 7"/>
          <p:cNvGrpSpPr/>
          <p:nvPr/>
        </p:nvGrpSpPr>
        <p:grpSpPr>
          <a:xfrm>
            <a:off x="517436" y="2460938"/>
            <a:ext cx="3427660" cy="2056596"/>
            <a:chOff x="3" y="25518"/>
            <a:chExt cx="3427660" cy="2056596"/>
          </a:xfrm>
          <a:scene3d>
            <a:camera prst="orthographicFront">
              <a:rot lat="0" lon="0" rev="0"/>
            </a:camera>
            <a:lightRig rig="contrasting" dir="t">
              <a:rot lat="0" lon="0" rev="1200000"/>
            </a:lightRig>
          </a:scene3d>
        </p:grpSpPr>
        <p:sp>
          <p:nvSpPr>
            <p:cNvPr id="9" name="Rounded Rectangle 8"/>
            <p:cNvSpPr/>
            <p:nvPr/>
          </p:nvSpPr>
          <p:spPr>
            <a:xfrm>
              <a:off x="3" y="25518"/>
              <a:ext cx="3427660" cy="2056596"/>
            </a:xfrm>
            <a:prstGeom prst="roundRect">
              <a:avLst>
                <a:gd name="adj" fmla="val 10000"/>
              </a:avLst>
            </a:prstGeom>
            <a:solidFill>
              <a:srgbClr val="00304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shade val="50000"/>
                <a:hueOff val="0"/>
                <a:satOff val="0"/>
                <a:lumOff val="0"/>
                <a:alphaOff val="0"/>
              </a:schemeClr>
            </a:effectRef>
            <a:fontRef idx="minor">
              <a:schemeClr val="lt1"/>
            </a:fontRef>
          </p:style>
        </p:sp>
        <p:sp>
          <p:nvSpPr>
            <p:cNvPr id="10" name="Rounded Rectangle 4"/>
            <p:cNvSpPr/>
            <p:nvPr/>
          </p:nvSpPr>
          <p:spPr>
            <a:xfrm>
              <a:off x="60239" y="85754"/>
              <a:ext cx="3307188" cy="19361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600" b="1" kern="1200" dirty="0"/>
                <a:t>Mental resilience</a:t>
              </a:r>
            </a:p>
          </p:txBody>
        </p:sp>
      </p:grpSp>
      <p:sp>
        <p:nvSpPr>
          <p:cNvPr id="11" name="Left-Right Arrow 10"/>
          <p:cNvSpPr/>
          <p:nvPr/>
        </p:nvSpPr>
        <p:spPr>
          <a:xfrm>
            <a:off x="3945096" y="3217333"/>
            <a:ext cx="1321166" cy="694267"/>
          </a:xfrm>
          <a:prstGeom prst="leftRightArrow">
            <a:avLst/>
          </a:prstGeom>
          <a:solidFill>
            <a:schemeClr val="accent1">
              <a:lumMod val="75000"/>
            </a:schemeClr>
          </a:solidFill>
          <a:ln>
            <a:solidFill>
              <a:srgbClr val="0030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550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556" y="1211580"/>
            <a:ext cx="7985760" cy="4389120"/>
          </a:xfrm>
        </p:spPr>
        <p:txBody>
          <a:bodyPr>
            <a:normAutofit/>
          </a:bodyPr>
          <a:lstStyle/>
          <a:p>
            <a:pPr marL="0" indent="0" algn="ctr">
              <a:buNone/>
            </a:pPr>
            <a:r>
              <a:rPr lang="en-US" dirty="0">
                <a:latin typeface="Avenir Roman" panose="02000503020000020003" pitchFamily="2" charset="0"/>
              </a:rPr>
              <a:t>When you have stress under control, how do you feel physically?   </a:t>
            </a:r>
          </a:p>
          <a:p>
            <a:pPr marL="0" indent="0" algn="ctr">
              <a:buNone/>
            </a:pPr>
            <a:endParaRPr lang="en-US" dirty="0">
              <a:latin typeface="Avenir Roman" panose="02000503020000020003" pitchFamily="2" charset="0"/>
            </a:endParaRPr>
          </a:p>
          <a:p>
            <a:pPr marL="0" indent="0" algn="ctr">
              <a:buNone/>
            </a:pPr>
            <a:r>
              <a:rPr lang="en-US" dirty="0">
                <a:latin typeface="Avenir Roman" panose="02000503020000020003" pitchFamily="2" charset="0"/>
              </a:rPr>
              <a:t>When you have been exercising and taking care of yourself physically, how do you feel mentally?</a:t>
            </a:r>
          </a:p>
          <a:p>
            <a:pPr marL="0" indent="0" algn="ctr">
              <a:buNone/>
            </a:pPr>
            <a:endParaRPr lang="en-US" dirty="0">
              <a:latin typeface="Avenir Roman" panose="02000503020000020003" pitchFamily="2" charset="0"/>
            </a:endParaRPr>
          </a:p>
        </p:txBody>
      </p:sp>
    </p:spTree>
    <p:extLst>
      <p:ext uri="{BB962C8B-B14F-4D97-AF65-F5344CB8AC3E}">
        <p14:creationId xmlns:p14="http://schemas.microsoft.com/office/powerpoint/2010/main" val="413684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2396"/>
            <a:ext cx="8229600" cy="1143000"/>
          </a:xfrm>
          <a:prstGeom prst="rect">
            <a:avLst/>
          </a:prstGeom>
        </p:spPr>
        <p:txBody>
          <a:bodyPr vert="horz" lIns="91357" tIns="45678" rIns="91357" bIns="45678" rtlCol="0" anchor="ctr">
            <a:normAutofit fontScale="90000" lnSpcReduction="20000"/>
          </a:bodyPr>
          <a:lstStyle>
            <a:lvl1pPr algn="ctr" defTabSz="456791" rtl="0" eaLnBrk="1" latinLnBrk="0" hangingPunct="1">
              <a:spcBef>
                <a:spcPct val="0"/>
              </a:spcBef>
              <a:buNone/>
              <a:defRPr sz="4400" b="1" kern="1200">
                <a:solidFill>
                  <a:schemeClr val="tx1"/>
                </a:solidFill>
                <a:latin typeface="Cambria"/>
                <a:ea typeface="+mj-ea"/>
                <a:cs typeface="Cambria"/>
              </a:defRPr>
            </a:lvl1pPr>
          </a:lstStyle>
          <a:p>
            <a:r>
              <a:rPr lang="en-US" dirty="0">
                <a:latin typeface="Avenir Medium" panose="02000503020000020003" pitchFamily="2" charset="0"/>
              </a:rPr>
              <a:t>Mental resilience influences physical resilience</a:t>
            </a:r>
          </a:p>
        </p:txBody>
      </p:sp>
      <p:sp>
        <p:nvSpPr>
          <p:cNvPr id="2" name="Content Placeholder 1">
            <a:extLst>
              <a:ext uri="{FF2B5EF4-FFF2-40B4-BE49-F238E27FC236}">
                <a16:creationId xmlns:a16="http://schemas.microsoft.com/office/drawing/2014/main" id="{E87AB69D-B08D-C446-B384-E6093F0B4A6F}"/>
              </a:ext>
            </a:extLst>
          </p:cNvPr>
          <p:cNvSpPr>
            <a:spLocks noGrp="1"/>
          </p:cNvSpPr>
          <p:nvPr>
            <p:ph idx="1"/>
          </p:nvPr>
        </p:nvSpPr>
        <p:spPr>
          <a:xfrm>
            <a:off x="4846322" y="1600200"/>
            <a:ext cx="3840478" cy="5105404"/>
          </a:xfrm>
        </p:spPr>
        <p:txBody>
          <a:bodyPr>
            <a:normAutofit fontScale="77500" lnSpcReduction="20000"/>
          </a:bodyPr>
          <a:lstStyle/>
          <a:p>
            <a:pPr marL="0" indent="0">
              <a:buNone/>
            </a:pPr>
            <a:r>
              <a:rPr lang="en-US" b="1" dirty="0">
                <a:latin typeface="Avenir Black" panose="02000503020000020003" pitchFamily="2" charset="0"/>
              </a:rPr>
              <a:t>Physical resilience</a:t>
            </a:r>
          </a:p>
          <a:p>
            <a:r>
              <a:rPr lang="en-US" dirty="0">
                <a:latin typeface="Garamond" panose="02020404030301010803" pitchFamily="18" charset="0"/>
              </a:rPr>
              <a:t>Lower risk of:</a:t>
            </a:r>
          </a:p>
          <a:p>
            <a:pPr lvl="1"/>
            <a:r>
              <a:rPr lang="en-US" dirty="0">
                <a:latin typeface="Garamond" panose="02020404030301010803" pitchFamily="18" charset="0"/>
              </a:rPr>
              <a:t>Coronary heart disease</a:t>
            </a:r>
          </a:p>
          <a:p>
            <a:pPr lvl="1"/>
            <a:r>
              <a:rPr lang="en-US" dirty="0">
                <a:latin typeface="Garamond" panose="02020404030301010803" pitchFamily="18" charset="0"/>
              </a:rPr>
              <a:t>Hypertension</a:t>
            </a:r>
          </a:p>
          <a:p>
            <a:pPr lvl="1"/>
            <a:r>
              <a:rPr lang="en-US" dirty="0">
                <a:latin typeface="Garamond" panose="02020404030301010803" pitchFamily="18" charset="0"/>
              </a:rPr>
              <a:t>Diabetes</a:t>
            </a:r>
          </a:p>
          <a:p>
            <a:r>
              <a:rPr lang="en-US" dirty="0">
                <a:latin typeface="Garamond" panose="02020404030301010803" pitchFamily="18" charset="0"/>
              </a:rPr>
              <a:t>Better immune functioning</a:t>
            </a:r>
          </a:p>
          <a:p>
            <a:r>
              <a:rPr lang="en-US" dirty="0">
                <a:latin typeface="Garamond" panose="02020404030301010803" pitchFamily="18" charset="0"/>
              </a:rPr>
              <a:t>Better cardiovascular recovery</a:t>
            </a:r>
          </a:p>
          <a:p>
            <a:r>
              <a:rPr lang="en-US" dirty="0">
                <a:latin typeface="Garamond" panose="02020404030301010803" pitchFamily="18" charset="0"/>
              </a:rPr>
              <a:t>Better sleep</a:t>
            </a:r>
          </a:p>
        </p:txBody>
      </p:sp>
      <p:sp>
        <p:nvSpPr>
          <p:cNvPr id="3" name="Up Arrow 2">
            <a:extLst>
              <a:ext uri="{FF2B5EF4-FFF2-40B4-BE49-F238E27FC236}">
                <a16:creationId xmlns:a16="http://schemas.microsoft.com/office/drawing/2014/main" id="{9B3E39EC-5173-A946-98F6-6175C0476BC9}"/>
              </a:ext>
            </a:extLst>
          </p:cNvPr>
          <p:cNvSpPr/>
          <p:nvPr/>
        </p:nvSpPr>
        <p:spPr>
          <a:xfrm>
            <a:off x="148591" y="1954449"/>
            <a:ext cx="3840478" cy="381746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4">
            <a:extLst>
              <a:ext uri="{FF2B5EF4-FFF2-40B4-BE49-F238E27FC236}">
                <a16:creationId xmlns:a16="http://schemas.microsoft.com/office/drawing/2014/main" id="{08D8A907-8F4C-A44D-972E-B85E6A2C6422}"/>
              </a:ext>
            </a:extLst>
          </p:cNvPr>
          <p:cNvSpPr/>
          <p:nvPr/>
        </p:nvSpPr>
        <p:spPr>
          <a:xfrm>
            <a:off x="415236" y="2895119"/>
            <a:ext cx="3307188" cy="1936124"/>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600" b="1" kern="1200" dirty="0">
                <a:solidFill>
                  <a:schemeClr val="tx1"/>
                </a:solidFill>
              </a:rPr>
              <a:t>Mental resilience</a:t>
            </a:r>
          </a:p>
        </p:txBody>
      </p:sp>
      <p:sp>
        <p:nvSpPr>
          <p:cNvPr id="11" name="Up Arrow 10">
            <a:extLst>
              <a:ext uri="{FF2B5EF4-FFF2-40B4-BE49-F238E27FC236}">
                <a16:creationId xmlns:a16="http://schemas.microsoft.com/office/drawing/2014/main" id="{ADC6BBEB-0FC4-694E-9150-8E389F62ADE6}"/>
              </a:ext>
            </a:extLst>
          </p:cNvPr>
          <p:cNvSpPr/>
          <p:nvPr/>
        </p:nvSpPr>
        <p:spPr>
          <a:xfrm rot="5400000">
            <a:off x="4063365" y="3428838"/>
            <a:ext cx="982980" cy="868683"/>
          </a:xfrm>
          <a:prstGeom prst="upArrow">
            <a:avLst/>
          </a:prstGeom>
          <a:gradFill>
            <a:gsLst>
              <a:gs pos="0">
                <a:srgbClr val="00304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49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2396"/>
            <a:ext cx="8229600" cy="1143000"/>
          </a:xfrm>
          <a:prstGeom prst="rect">
            <a:avLst/>
          </a:prstGeom>
        </p:spPr>
        <p:txBody>
          <a:bodyPr vert="horz" lIns="91357" tIns="45678" rIns="91357" bIns="45678" rtlCol="0" anchor="ctr">
            <a:normAutofit fontScale="90000" lnSpcReduction="20000"/>
          </a:bodyPr>
          <a:lstStyle>
            <a:lvl1pPr algn="ctr" defTabSz="456791" rtl="0" eaLnBrk="1" latinLnBrk="0" hangingPunct="1">
              <a:spcBef>
                <a:spcPct val="0"/>
              </a:spcBef>
              <a:buNone/>
              <a:defRPr sz="4400" b="1" kern="1200">
                <a:solidFill>
                  <a:schemeClr val="tx1"/>
                </a:solidFill>
                <a:latin typeface="Cambria"/>
                <a:ea typeface="+mj-ea"/>
                <a:cs typeface="Cambria"/>
              </a:defRPr>
            </a:lvl1pPr>
          </a:lstStyle>
          <a:p>
            <a:r>
              <a:rPr lang="en-US" dirty="0">
                <a:latin typeface="Avenir Medium" panose="02000503020000020003" pitchFamily="2" charset="0"/>
              </a:rPr>
              <a:t>Physical resilience influences mental resilience</a:t>
            </a:r>
          </a:p>
        </p:txBody>
      </p:sp>
      <p:sp>
        <p:nvSpPr>
          <p:cNvPr id="2" name="Content Placeholder 1">
            <a:extLst>
              <a:ext uri="{FF2B5EF4-FFF2-40B4-BE49-F238E27FC236}">
                <a16:creationId xmlns:a16="http://schemas.microsoft.com/office/drawing/2014/main" id="{E87AB69D-B08D-C446-B384-E6093F0B4A6F}"/>
              </a:ext>
            </a:extLst>
          </p:cNvPr>
          <p:cNvSpPr>
            <a:spLocks noGrp="1"/>
          </p:cNvSpPr>
          <p:nvPr>
            <p:ph idx="1"/>
          </p:nvPr>
        </p:nvSpPr>
        <p:spPr>
          <a:xfrm>
            <a:off x="588563" y="1600200"/>
            <a:ext cx="4393041" cy="5105404"/>
          </a:xfrm>
        </p:spPr>
        <p:txBody>
          <a:bodyPr>
            <a:normAutofit fontScale="85000" lnSpcReduction="20000"/>
          </a:bodyPr>
          <a:lstStyle/>
          <a:p>
            <a:pPr marL="0" indent="0">
              <a:buNone/>
            </a:pPr>
            <a:r>
              <a:rPr lang="en-US" b="1" dirty="0">
                <a:latin typeface="Avenir Black" panose="02000503020000020003" pitchFamily="2" charset="0"/>
              </a:rPr>
              <a:t>Mental resilience</a:t>
            </a:r>
          </a:p>
          <a:p>
            <a:r>
              <a:rPr lang="en-US" dirty="0">
                <a:latin typeface="Garamond" panose="02020404030301010803" pitchFamily="18" charset="0"/>
              </a:rPr>
              <a:t>Improved:</a:t>
            </a:r>
          </a:p>
          <a:p>
            <a:pPr lvl="1"/>
            <a:r>
              <a:rPr lang="en-US" dirty="0">
                <a:latin typeface="Garamond" panose="02020404030301010803" pitchFamily="18" charset="0"/>
              </a:rPr>
              <a:t>Focus</a:t>
            </a:r>
          </a:p>
          <a:p>
            <a:pPr lvl="1"/>
            <a:r>
              <a:rPr lang="en-US" dirty="0">
                <a:latin typeface="Garamond" panose="02020404030301010803" pitchFamily="18" charset="0"/>
              </a:rPr>
              <a:t>Performance</a:t>
            </a:r>
          </a:p>
          <a:p>
            <a:pPr lvl="1"/>
            <a:r>
              <a:rPr lang="en-US" dirty="0">
                <a:latin typeface="Garamond" panose="02020404030301010803" pitchFamily="18" charset="0"/>
              </a:rPr>
              <a:t>Energy</a:t>
            </a:r>
          </a:p>
          <a:p>
            <a:pPr lvl="1"/>
            <a:r>
              <a:rPr lang="en-US" dirty="0">
                <a:latin typeface="Garamond" panose="02020404030301010803" pitchFamily="18" charset="0"/>
              </a:rPr>
              <a:t>Memory</a:t>
            </a:r>
          </a:p>
          <a:p>
            <a:pPr lvl="1"/>
            <a:r>
              <a:rPr lang="en-US" dirty="0">
                <a:latin typeface="Garamond" panose="02020404030301010803" pitchFamily="18" charset="0"/>
              </a:rPr>
              <a:t>Mood</a:t>
            </a:r>
          </a:p>
          <a:p>
            <a:r>
              <a:rPr lang="en-US" dirty="0">
                <a:latin typeface="Garamond" panose="02020404030301010803" pitchFamily="18" charset="0"/>
              </a:rPr>
              <a:t>Reduced</a:t>
            </a:r>
          </a:p>
          <a:p>
            <a:pPr lvl="1"/>
            <a:r>
              <a:rPr lang="en-US" dirty="0">
                <a:latin typeface="Garamond" panose="02020404030301010803" pitchFamily="18" charset="0"/>
              </a:rPr>
              <a:t>Depression</a:t>
            </a:r>
          </a:p>
          <a:p>
            <a:pPr lvl="1"/>
            <a:r>
              <a:rPr lang="en-US" dirty="0">
                <a:latin typeface="Garamond" panose="02020404030301010803" pitchFamily="18" charset="0"/>
              </a:rPr>
              <a:t>Anxiety</a:t>
            </a:r>
          </a:p>
        </p:txBody>
      </p:sp>
      <p:sp>
        <p:nvSpPr>
          <p:cNvPr id="3" name="Up Arrow 2">
            <a:extLst>
              <a:ext uri="{FF2B5EF4-FFF2-40B4-BE49-F238E27FC236}">
                <a16:creationId xmlns:a16="http://schemas.microsoft.com/office/drawing/2014/main" id="{9B3E39EC-5173-A946-98F6-6175C0476BC9}"/>
              </a:ext>
            </a:extLst>
          </p:cNvPr>
          <p:cNvSpPr/>
          <p:nvPr/>
        </p:nvSpPr>
        <p:spPr>
          <a:xfrm>
            <a:off x="4981604" y="1725849"/>
            <a:ext cx="3840478" cy="381746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4">
            <a:extLst>
              <a:ext uri="{FF2B5EF4-FFF2-40B4-BE49-F238E27FC236}">
                <a16:creationId xmlns:a16="http://schemas.microsoft.com/office/drawing/2014/main" id="{08D8A907-8F4C-A44D-972E-B85E6A2C6422}"/>
              </a:ext>
            </a:extLst>
          </p:cNvPr>
          <p:cNvSpPr/>
          <p:nvPr/>
        </p:nvSpPr>
        <p:spPr>
          <a:xfrm>
            <a:off x="5248249" y="2666519"/>
            <a:ext cx="3307188" cy="1936124"/>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600" b="1" kern="1200" dirty="0">
                <a:solidFill>
                  <a:schemeClr val="tx1"/>
                </a:solidFill>
              </a:rPr>
              <a:t>Physical resilience</a:t>
            </a:r>
          </a:p>
        </p:txBody>
      </p:sp>
      <p:sp>
        <p:nvSpPr>
          <p:cNvPr id="11" name="Up Arrow 10">
            <a:extLst>
              <a:ext uri="{FF2B5EF4-FFF2-40B4-BE49-F238E27FC236}">
                <a16:creationId xmlns:a16="http://schemas.microsoft.com/office/drawing/2014/main" id="{ADC6BBEB-0FC4-694E-9150-8E389F62ADE6}"/>
              </a:ext>
            </a:extLst>
          </p:cNvPr>
          <p:cNvSpPr/>
          <p:nvPr/>
        </p:nvSpPr>
        <p:spPr>
          <a:xfrm rot="16200000">
            <a:off x="3678582" y="3461252"/>
            <a:ext cx="982980" cy="803855"/>
          </a:xfrm>
          <a:prstGeom prst="upArrow">
            <a:avLst/>
          </a:prstGeom>
          <a:gradFill>
            <a:gsLst>
              <a:gs pos="0">
                <a:srgbClr val="00304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08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38178962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6893"/>
            <a:ext cx="9144000" cy="7530493"/>
          </a:xfrm>
          <a:prstGeom prst="rect">
            <a:avLst/>
          </a:prstGeom>
        </p:spPr>
      </p:pic>
      <p:sp>
        <p:nvSpPr>
          <p:cNvPr id="6" name="TextBox 5"/>
          <p:cNvSpPr txBox="1"/>
          <p:nvPr/>
        </p:nvSpPr>
        <p:spPr>
          <a:xfrm>
            <a:off x="2844799" y="2396915"/>
            <a:ext cx="3454400" cy="769441"/>
          </a:xfrm>
          <a:prstGeom prst="rect">
            <a:avLst/>
          </a:prstGeom>
          <a:noFill/>
        </p:spPr>
        <p:txBody>
          <a:bodyPr wrap="square" rtlCol="0">
            <a:spAutoFit/>
          </a:bodyPr>
          <a:lstStyle/>
          <a:p>
            <a:pPr algn="ctr"/>
            <a:r>
              <a:rPr lang="en-US" sz="4400" b="1" dirty="0">
                <a:solidFill>
                  <a:srgbClr val="FFFFFF"/>
                </a:solidFill>
                <a:latin typeface="Garamond" panose="02020404030301010803" pitchFamily="18" charset="0"/>
                <a:cs typeface="Cambria"/>
              </a:rPr>
              <a:t>Your choices</a:t>
            </a:r>
          </a:p>
        </p:txBody>
      </p:sp>
      <p:sp>
        <p:nvSpPr>
          <p:cNvPr id="2" name="Title 1"/>
          <p:cNvSpPr>
            <a:spLocks noGrp="1"/>
          </p:cNvSpPr>
          <p:nvPr>
            <p:ph type="title"/>
          </p:nvPr>
        </p:nvSpPr>
        <p:spPr>
          <a:xfrm>
            <a:off x="965198" y="776837"/>
            <a:ext cx="7213601" cy="1143000"/>
          </a:xfrm>
        </p:spPr>
        <p:txBody>
          <a:bodyPr>
            <a:normAutofit fontScale="90000"/>
          </a:bodyPr>
          <a:lstStyle/>
          <a:p>
            <a:r>
              <a:rPr lang="en-US" dirty="0">
                <a:solidFill>
                  <a:srgbClr val="FFFFFF"/>
                </a:solidFill>
              </a:rPr>
              <a:t>Best tool for maintaining healthy behaviors?</a:t>
            </a:r>
          </a:p>
        </p:txBody>
      </p:sp>
      <p:sp>
        <p:nvSpPr>
          <p:cNvPr id="5" name="TextBox 4">
            <a:extLst>
              <a:ext uri="{FF2B5EF4-FFF2-40B4-BE49-F238E27FC236}">
                <a16:creationId xmlns:a16="http://schemas.microsoft.com/office/drawing/2014/main" id="{FE00A4B3-F127-1B4C-8C76-99F76DCF725E}"/>
              </a:ext>
            </a:extLst>
          </p:cNvPr>
          <p:cNvSpPr txBox="1"/>
          <p:nvPr/>
        </p:nvSpPr>
        <p:spPr>
          <a:xfrm>
            <a:off x="2007703" y="4934466"/>
            <a:ext cx="5108713" cy="1446550"/>
          </a:xfrm>
          <a:prstGeom prst="rect">
            <a:avLst/>
          </a:prstGeom>
          <a:noFill/>
        </p:spPr>
        <p:txBody>
          <a:bodyPr wrap="square" rtlCol="0">
            <a:spAutoFit/>
          </a:bodyPr>
          <a:lstStyle/>
          <a:p>
            <a:pPr algn="ctr"/>
            <a:r>
              <a:rPr lang="en-US" sz="4400" b="1" dirty="0">
                <a:latin typeface="Cambria"/>
                <a:cs typeface="Cambria"/>
              </a:rPr>
              <a:t>Shortcuts don’t work</a:t>
            </a:r>
          </a:p>
        </p:txBody>
      </p:sp>
    </p:spTree>
    <p:extLst>
      <p:ext uri="{BB962C8B-B14F-4D97-AF65-F5344CB8AC3E}">
        <p14:creationId xmlns:p14="http://schemas.microsoft.com/office/powerpoint/2010/main" val="168971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347"/>
            <a:ext cx="8229600" cy="1143000"/>
          </a:xfrm>
        </p:spPr>
        <p:txBody>
          <a:bodyPr>
            <a:normAutofit fontScale="90000"/>
          </a:bodyPr>
          <a:lstStyle/>
          <a:p>
            <a:pPr fontAlgn="t"/>
            <a:r>
              <a:rPr lang="en-US" b="0" dirty="0"/>
              <a:t/>
            </a:r>
            <a:br>
              <a:rPr lang="en-US" b="0" dirty="0"/>
            </a:br>
            <a:r>
              <a:rPr lang="en-US" b="0" dirty="0"/>
              <a:t>Feeling tired?  Having trouble focusing?</a:t>
            </a:r>
            <a:br>
              <a:rPr lang="en-US" b="0" dirty="0"/>
            </a:br>
            <a:endParaRPr lang="en-US" dirty="0"/>
          </a:p>
        </p:txBody>
      </p:sp>
      <p:graphicFrame>
        <p:nvGraphicFramePr>
          <p:cNvPr id="4" name="Table 3">
            <a:extLst>
              <a:ext uri="{FF2B5EF4-FFF2-40B4-BE49-F238E27FC236}">
                <a16:creationId xmlns:a16="http://schemas.microsoft.com/office/drawing/2014/main" id="{364A1F13-2913-5F4B-94E1-7D63C0457CC0}"/>
              </a:ext>
            </a:extLst>
          </p:cNvPr>
          <p:cNvGraphicFramePr>
            <a:graphicFrameLocks noGrp="1"/>
          </p:cNvGraphicFramePr>
          <p:nvPr>
            <p:extLst>
              <p:ext uri="{D42A27DB-BD31-4B8C-83A1-F6EECF244321}">
                <p14:modId xmlns:p14="http://schemas.microsoft.com/office/powerpoint/2010/main" val="3601377627"/>
              </p:ext>
            </p:extLst>
          </p:nvPr>
        </p:nvGraphicFramePr>
        <p:xfrm>
          <a:off x="238539" y="1417320"/>
          <a:ext cx="8766313" cy="5273040"/>
        </p:xfrm>
        <a:graphic>
          <a:graphicData uri="http://schemas.openxmlformats.org/drawingml/2006/table">
            <a:tbl>
              <a:tblPr firstRow="1" bandRow="1">
                <a:tableStyleId>{5C22544A-7EE6-4342-B048-85BDC9FD1C3A}</a:tableStyleId>
              </a:tblPr>
              <a:tblGrid>
                <a:gridCol w="1788794">
                  <a:extLst>
                    <a:ext uri="{9D8B030D-6E8A-4147-A177-3AD203B41FA5}">
                      <a16:colId xmlns:a16="http://schemas.microsoft.com/office/drawing/2014/main" val="3644246296"/>
                    </a:ext>
                  </a:extLst>
                </a:gridCol>
                <a:gridCol w="4217397">
                  <a:extLst>
                    <a:ext uri="{9D8B030D-6E8A-4147-A177-3AD203B41FA5}">
                      <a16:colId xmlns:a16="http://schemas.microsoft.com/office/drawing/2014/main" val="3367699257"/>
                    </a:ext>
                  </a:extLst>
                </a:gridCol>
                <a:gridCol w="2760122">
                  <a:extLst>
                    <a:ext uri="{9D8B030D-6E8A-4147-A177-3AD203B41FA5}">
                      <a16:colId xmlns:a16="http://schemas.microsoft.com/office/drawing/2014/main" val="3066340962"/>
                    </a:ext>
                  </a:extLst>
                </a:gridCol>
              </a:tblGrid>
              <a:tr h="625064">
                <a:tc>
                  <a:txBody>
                    <a:bodyPr/>
                    <a:lstStyle/>
                    <a:p>
                      <a:r>
                        <a:rPr lang="en-US" sz="2400" dirty="0"/>
                        <a:t>Shortcut</a:t>
                      </a:r>
                    </a:p>
                  </a:txBody>
                  <a:tcPr/>
                </a:tc>
                <a:tc>
                  <a:txBody>
                    <a:bodyPr/>
                    <a:lstStyle/>
                    <a:p>
                      <a:r>
                        <a:rPr lang="en-US" sz="2400" dirty="0"/>
                        <a:t>Side effects</a:t>
                      </a:r>
                    </a:p>
                  </a:txBody>
                  <a:tcPr/>
                </a:tc>
                <a:tc>
                  <a:txBody>
                    <a:bodyPr/>
                    <a:lstStyle/>
                    <a:p>
                      <a:r>
                        <a:rPr lang="en-US" sz="2400" dirty="0"/>
                        <a:t>What your body really needs</a:t>
                      </a:r>
                    </a:p>
                  </a:txBody>
                  <a:tcPr/>
                </a:tc>
                <a:extLst>
                  <a:ext uri="{0D108BD9-81ED-4DB2-BD59-A6C34878D82A}">
                    <a16:rowId xmlns:a16="http://schemas.microsoft.com/office/drawing/2014/main" val="3867052975"/>
                  </a:ext>
                </a:extLst>
              </a:tr>
              <a:tr h="926252">
                <a:tc>
                  <a:txBody>
                    <a:bodyPr/>
                    <a:lstStyle/>
                    <a:p>
                      <a:r>
                        <a:rPr lang="en-US" sz="2000" dirty="0"/>
                        <a:t>Energy Drinks or many caffeinated drinks</a:t>
                      </a:r>
                    </a:p>
                  </a:txBody>
                  <a:tcPr/>
                </a:tc>
                <a:tc>
                  <a:txBody>
                    <a:bodyPr/>
                    <a:lstStyle/>
                    <a:p>
                      <a:pPr marL="285750" indent="-285750">
                        <a:buFont typeface="Arial" panose="020B0604020202020204" pitchFamily="34" charset="0"/>
                        <a:buChar char="•"/>
                      </a:pPr>
                      <a:r>
                        <a:rPr lang="en-US" sz="2000" dirty="0"/>
                        <a:t>High blood pressure</a:t>
                      </a:r>
                    </a:p>
                    <a:p>
                      <a:pPr marL="285750" indent="-285750">
                        <a:buFont typeface="Arial" panose="020B0604020202020204" pitchFamily="34" charset="0"/>
                        <a:buChar char="•"/>
                      </a:pPr>
                      <a:r>
                        <a:rPr lang="en-US" sz="2000" dirty="0"/>
                        <a:t>Rapid heart rate</a:t>
                      </a:r>
                    </a:p>
                    <a:p>
                      <a:pPr marL="285750" indent="-285750">
                        <a:buFont typeface="Arial" panose="020B0604020202020204" pitchFamily="34" charset="0"/>
                        <a:buChar char="•"/>
                      </a:pPr>
                      <a:r>
                        <a:rPr lang="en-US" sz="2000" dirty="0"/>
                        <a:t>Anxiety</a:t>
                      </a:r>
                    </a:p>
                    <a:p>
                      <a:pPr marL="285750" indent="-285750">
                        <a:buFont typeface="Arial" panose="020B0604020202020204" pitchFamily="34" charset="0"/>
                        <a:buChar char="•"/>
                      </a:pPr>
                      <a:r>
                        <a:rPr lang="en-US" sz="2000" dirty="0"/>
                        <a:t>Stomach irritation</a:t>
                      </a:r>
                    </a:p>
                    <a:p>
                      <a:pPr marL="285750" indent="-285750">
                        <a:buFont typeface="Arial" panose="020B0604020202020204" pitchFamily="34" charset="0"/>
                        <a:buChar char="•"/>
                      </a:pPr>
                      <a:r>
                        <a:rPr lang="en-US" sz="2000" dirty="0"/>
                        <a:t>Dehydration</a:t>
                      </a:r>
                    </a:p>
                    <a:p>
                      <a:pPr marL="285750" indent="-285750">
                        <a:buFont typeface="Arial" panose="020B0604020202020204" pitchFamily="34" charset="0"/>
                        <a:buChar char="•"/>
                      </a:pPr>
                      <a:r>
                        <a:rPr lang="en-US" sz="2000" dirty="0"/>
                        <a:t>Short burst of energy from caffeine and sugar, followed by a steep crash</a:t>
                      </a:r>
                    </a:p>
                    <a:p>
                      <a:pPr marL="285750" indent="-285750">
                        <a:buFont typeface="Arial" panose="020B0604020202020204" pitchFamily="34" charset="0"/>
                        <a:buChar char="•"/>
                      </a:pPr>
                      <a:r>
                        <a:rPr lang="en-US" sz="2000" dirty="0"/>
                        <a:t>Interrupts sleep</a:t>
                      </a:r>
                    </a:p>
                    <a:p>
                      <a:endParaRPr lang="en-US" sz="2000" dirty="0"/>
                    </a:p>
                  </a:txBody>
                  <a:tcPr/>
                </a:tc>
                <a:tc>
                  <a:txBody>
                    <a:bodyPr/>
                    <a:lstStyle/>
                    <a:p>
                      <a:r>
                        <a:rPr lang="en-US" sz="2000" dirty="0"/>
                        <a:t>Sleep</a:t>
                      </a:r>
                    </a:p>
                  </a:txBody>
                  <a:tcPr/>
                </a:tc>
                <a:extLst>
                  <a:ext uri="{0D108BD9-81ED-4DB2-BD59-A6C34878D82A}">
                    <a16:rowId xmlns:a16="http://schemas.microsoft.com/office/drawing/2014/main" val="757346948"/>
                  </a:ext>
                </a:extLst>
              </a:tr>
              <a:tr h="1591733">
                <a:tc>
                  <a:txBody>
                    <a:bodyPr/>
                    <a:lstStyle/>
                    <a:p>
                      <a:r>
                        <a:rPr lang="en-US" sz="2000" dirty="0"/>
                        <a:t>Sugary snack</a:t>
                      </a:r>
                    </a:p>
                  </a:txBody>
                  <a:tcPr/>
                </a:tc>
                <a:tc>
                  <a:txBody>
                    <a:bodyPr/>
                    <a:lstStyle/>
                    <a:p>
                      <a:pPr marL="285750" indent="-285750">
                        <a:buFont typeface="Arial" panose="020B0604020202020204" pitchFamily="34" charset="0"/>
                        <a:buChar char="•"/>
                      </a:pPr>
                      <a:r>
                        <a:rPr lang="en-US" sz="2000" dirty="0"/>
                        <a:t>Burst of energy, followed by steep crash in energy</a:t>
                      </a:r>
                    </a:p>
                    <a:p>
                      <a:pPr marL="285750" indent="-285750">
                        <a:buFont typeface="Arial" panose="020B0604020202020204" pitchFamily="34" charset="0"/>
                        <a:buChar char="•"/>
                      </a:pPr>
                      <a:r>
                        <a:rPr lang="en-US" sz="2000" dirty="0"/>
                        <a:t>Obesity and weight gain</a:t>
                      </a:r>
                    </a:p>
                    <a:p>
                      <a:pPr marL="285750" indent="-285750">
                        <a:buFont typeface="Arial" panose="020B0604020202020204" pitchFamily="34" charset="0"/>
                        <a:buChar char="•"/>
                      </a:pPr>
                      <a:r>
                        <a:rPr lang="en-US" sz="2000" dirty="0"/>
                        <a:t>Mood swings</a:t>
                      </a:r>
                    </a:p>
                    <a:p>
                      <a:pPr marL="285750" indent="-285750">
                        <a:buFont typeface="Arial" panose="020B0604020202020204" pitchFamily="34" charset="0"/>
                        <a:buChar char="•"/>
                      </a:pPr>
                      <a:endParaRPr lang="en-US" sz="2000" dirty="0"/>
                    </a:p>
                  </a:txBody>
                  <a:tcPr/>
                </a:tc>
                <a:tc>
                  <a:txBody>
                    <a:bodyPr/>
                    <a:lstStyle/>
                    <a:p>
                      <a:r>
                        <a:rPr lang="en-US" sz="2000" dirty="0"/>
                        <a:t>Protein</a:t>
                      </a:r>
                    </a:p>
                    <a:p>
                      <a:r>
                        <a:rPr lang="en-US" sz="2000" dirty="0"/>
                        <a:t>Complex carbohydrates (whole grains)</a:t>
                      </a:r>
                    </a:p>
                  </a:txBody>
                  <a:tcPr/>
                </a:tc>
                <a:extLst>
                  <a:ext uri="{0D108BD9-81ED-4DB2-BD59-A6C34878D82A}">
                    <a16:rowId xmlns:a16="http://schemas.microsoft.com/office/drawing/2014/main" val="3746506802"/>
                  </a:ext>
                </a:extLst>
              </a:tr>
            </a:tbl>
          </a:graphicData>
        </a:graphic>
      </p:graphicFrame>
    </p:spTree>
    <p:extLst>
      <p:ext uri="{BB962C8B-B14F-4D97-AF65-F5344CB8AC3E}">
        <p14:creationId xmlns:p14="http://schemas.microsoft.com/office/powerpoint/2010/main" val="117097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6EE4-6A12-CD45-B090-4D8FA83D429A}"/>
              </a:ext>
            </a:extLst>
          </p:cNvPr>
          <p:cNvSpPr>
            <a:spLocks noGrp="1"/>
          </p:cNvSpPr>
          <p:nvPr>
            <p:ph type="title"/>
          </p:nvPr>
        </p:nvSpPr>
        <p:spPr/>
        <p:txBody>
          <a:bodyPr/>
          <a:lstStyle/>
          <a:p>
            <a:r>
              <a:rPr lang="en-US" dirty="0"/>
              <a:t>Want to:</a:t>
            </a:r>
          </a:p>
        </p:txBody>
      </p:sp>
      <p:sp>
        <p:nvSpPr>
          <p:cNvPr id="3" name="Content Placeholder 2">
            <a:extLst>
              <a:ext uri="{FF2B5EF4-FFF2-40B4-BE49-F238E27FC236}">
                <a16:creationId xmlns:a16="http://schemas.microsoft.com/office/drawing/2014/main" id="{7ECC1B56-2260-6347-A4FD-270C8FCE4E8B}"/>
              </a:ext>
            </a:extLst>
          </p:cNvPr>
          <p:cNvSpPr>
            <a:spLocks noGrp="1"/>
          </p:cNvSpPr>
          <p:nvPr>
            <p:ph idx="1"/>
          </p:nvPr>
        </p:nvSpPr>
        <p:spPr>
          <a:xfrm>
            <a:off x="457200" y="1302170"/>
            <a:ext cx="8229600" cy="4823994"/>
          </a:xfrm>
        </p:spPr>
        <p:txBody>
          <a:bodyPr>
            <a:normAutofit fontScale="85000" lnSpcReduction="20000"/>
          </a:bodyPr>
          <a:lstStyle/>
          <a:p>
            <a:r>
              <a:rPr lang="en-US" dirty="0"/>
              <a:t>Improve your memory and overall performance?</a:t>
            </a:r>
          </a:p>
          <a:p>
            <a:r>
              <a:rPr lang="en-US" dirty="0"/>
              <a:t>Be able to learn more quickly and effectively?</a:t>
            </a:r>
          </a:p>
          <a:p>
            <a:r>
              <a:rPr lang="en-US" dirty="0"/>
              <a:t>Improve your mood?</a:t>
            </a:r>
          </a:p>
          <a:p>
            <a:r>
              <a:rPr lang="en-US" dirty="0"/>
              <a:t>Handle problems better?</a:t>
            </a:r>
          </a:p>
          <a:p>
            <a:r>
              <a:rPr lang="en-US" dirty="0"/>
              <a:t>Increase metabolism (how quickly you burn calories)?</a:t>
            </a:r>
          </a:p>
          <a:p>
            <a:r>
              <a:rPr lang="en-US" dirty="0"/>
              <a:t>Reduce risk for heart disease?</a:t>
            </a:r>
          </a:p>
          <a:p>
            <a:r>
              <a:rPr lang="en-US" dirty="0"/>
              <a:t>Perform better at sports?</a:t>
            </a:r>
          </a:p>
          <a:p>
            <a:endParaRPr lang="en-US" dirty="0"/>
          </a:p>
        </p:txBody>
      </p:sp>
    </p:spTree>
    <p:extLst>
      <p:ext uri="{BB962C8B-B14F-4D97-AF65-F5344CB8AC3E}">
        <p14:creationId xmlns:p14="http://schemas.microsoft.com/office/powerpoint/2010/main" val="1981804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0105C0F158E346891CEA65D75281BA" ma:contentTypeVersion="0" ma:contentTypeDescription="Create a new document." ma:contentTypeScope="" ma:versionID="c33a3e5d09dab67ed381b29cde3f4a96">
  <xsd:schema xmlns:xsd="http://www.w3.org/2001/XMLSchema" xmlns:xs="http://www.w3.org/2001/XMLSchema" xmlns:p="http://schemas.microsoft.com/office/2006/metadata/properties" xmlns:ns2="5cbdda85-93df-4f67-beda-b931f93d828b" targetNamespace="http://schemas.microsoft.com/office/2006/metadata/properties" ma:root="true" ma:fieldsID="70cf5f88e32102790aee9cf3274a3063" ns2:_="">
    <xsd:import namespace="5cbdda85-93df-4f67-beda-b931f93d82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bdda85-93df-4f67-beda-b931f93d82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Ques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5cbdda85-93df-4f67-beda-b931f93d828b">2YEKMHWQQPZK-1448322674-1568</_dlc_DocId>
    <_dlc_DocIdUrl xmlns="5cbdda85-93df-4f67-beda-b931f93d828b">
      <Url>https://randolph.eis.aetc.af.mil/AFPC/DPF/DPFF/Resilience/_layouts/DocIdRedir.aspx?ID=2YEKMHWQQPZK-1448322674-1568</Url>
      <Description>2YEKMHWQQPZK-1448322674-1568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B3DD06-7DDF-46AD-9EC8-156E65612295}">
  <ds:schemaRefs>
    <ds:schemaRef ds:uri="http://schemas.microsoft.com/sharepoint/v3/contenttype/forms"/>
  </ds:schemaRefs>
</ds:datastoreItem>
</file>

<file path=customXml/itemProps2.xml><?xml version="1.0" encoding="utf-8"?>
<ds:datastoreItem xmlns:ds="http://schemas.openxmlformats.org/officeDocument/2006/customXml" ds:itemID="{BABE52AE-FD9A-4744-963E-BB673FFD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bdda85-93df-4f67-beda-b931f93d8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85713-A34E-4835-91E7-D57C0469B82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cbdda85-93df-4f67-beda-b931f93d828b"/>
    <ds:schemaRef ds:uri="http://www.w3.org/XML/1998/namespace"/>
  </ds:schemaRefs>
</ds:datastoreItem>
</file>

<file path=customXml/itemProps4.xml><?xml version="1.0" encoding="utf-8"?>
<ds:datastoreItem xmlns:ds="http://schemas.openxmlformats.org/officeDocument/2006/customXml" ds:itemID="{8DB663FD-9F89-4077-9616-2A4064111C1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192325</TotalTime>
  <Words>2339</Words>
  <Application>Microsoft Office PowerPoint</Application>
  <PresentationFormat>On-screen Show (4:3)</PresentationFormat>
  <Paragraphs>224</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Black</vt:lpstr>
      <vt:lpstr>Avenir Medium</vt:lpstr>
      <vt:lpstr>Avenir Roman</vt:lpstr>
      <vt:lpstr>Calibri</vt:lpstr>
      <vt:lpstr>Cambria</vt:lpstr>
      <vt:lpstr>Cormorant Garamond</vt:lpstr>
      <vt:lpstr>Garamond</vt:lpstr>
      <vt:lpstr>icomoonjill</vt:lpstr>
      <vt:lpstr>Office Theme</vt:lpstr>
      <vt:lpstr>PowerPoint Presentation</vt:lpstr>
      <vt:lpstr>How Does Physical Resilience help?</vt:lpstr>
      <vt:lpstr>Reciprocal relationship between physical and emotional resilience</vt:lpstr>
      <vt:lpstr>PowerPoint Presentation</vt:lpstr>
      <vt:lpstr>PowerPoint Presentation</vt:lpstr>
      <vt:lpstr>PowerPoint Presentation</vt:lpstr>
      <vt:lpstr>Best tool for maintaining healthy behaviors?</vt:lpstr>
      <vt:lpstr> Feeling tired?  Having trouble focusing? </vt:lpstr>
      <vt:lpstr>Want to:</vt:lpstr>
      <vt:lpstr>Get more sleep!</vt:lpstr>
      <vt:lpstr>Steps you can take to improve sleep</vt:lpstr>
      <vt:lpstr>Steps you can take to improve sleep</vt:lpstr>
      <vt:lpstr>Strengthen Physical Resilience</vt:lpstr>
      <vt:lpstr>What aspect of physical resilience do you want to strengthen?</vt:lpstr>
      <vt:lpstr>Values interventions work: Weight loss</vt:lpstr>
      <vt:lpstr>Activity: Values and Physical Resilience</vt:lpstr>
      <vt:lpstr>Chart Your Course</vt:lpstr>
      <vt:lpstr>Review: Physical Resilience</vt:lpstr>
    </vt:vector>
  </TitlesOfParts>
  <Company>3 Flights,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ANTONISHAK</dc:creator>
  <cp:lastModifiedBy>JAMES, SUZANNE L GS-12 USAF PACAF 36 WG/CVB</cp:lastModifiedBy>
  <cp:revision>1259</cp:revision>
  <cp:lastPrinted>2019-01-30T01:21:49Z</cp:lastPrinted>
  <dcterms:created xsi:type="dcterms:W3CDTF">2012-08-02T00:26:58Z</dcterms:created>
  <dcterms:modified xsi:type="dcterms:W3CDTF">2019-02-04T01:15:19Z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0x0101005C0105C0F158E346891CEA65D75281BA</vt:lpwstr>
  </property>
  <property fmtid="{D5CDD505-2E9C-101B-9397-08002B2CF9AE}" pid="3" name="_dlc_DocIdItemGuid">
    <vt:lpwstr>206420fb-ac23-4ae3-a5dd-dd2f49a51e25</vt:lpwstr>
  </property>
</Properties>
</file>